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257" r:id="rId16"/>
    <p:sldId id="258" r:id="rId17"/>
    <p:sldId id="259" r:id="rId18"/>
    <p:sldId id="260" r:id="rId19"/>
    <p:sldId id="287" r:id="rId20"/>
    <p:sldId id="288" r:id="rId21"/>
    <p:sldId id="289" r:id="rId22"/>
    <p:sldId id="265" r:id="rId23"/>
    <p:sldId id="290" r:id="rId24"/>
    <p:sldId id="291" r:id="rId25"/>
    <p:sldId id="268" r:id="rId26"/>
    <p:sldId id="269" r:id="rId27"/>
    <p:sldId id="292" r:id="rId28"/>
    <p:sldId id="293" r:id="rId29"/>
    <p:sldId id="294" r:id="rId30"/>
    <p:sldId id="295" r:id="rId31"/>
    <p:sldId id="264" r:id="rId32"/>
    <p:sldId id="296" r:id="rId33"/>
    <p:sldId id="280" r:id="rId34"/>
    <p:sldId id="271" r:id="rId35"/>
    <p:sldId id="298" r:id="rId36"/>
    <p:sldId id="299" r:id="rId37"/>
    <p:sldId id="300" r:id="rId38"/>
    <p:sldId id="301" r:id="rId39"/>
    <p:sldId id="302" r:id="rId40"/>
    <p:sldId id="297" r:id="rId41"/>
    <p:sldId id="303" r:id="rId42"/>
    <p:sldId id="304" r:id="rId43"/>
    <p:sldId id="305" r:id="rId44"/>
    <p:sldId id="306" r:id="rId45"/>
    <p:sldId id="307" r:id="rId46"/>
    <p:sldId id="324" r:id="rId47"/>
    <p:sldId id="325" r:id="rId48"/>
    <p:sldId id="326" r:id="rId49"/>
    <p:sldId id="272" r:id="rId50"/>
    <p:sldId id="308" r:id="rId51"/>
    <p:sldId id="309" r:id="rId52"/>
    <p:sldId id="310" r:id="rId53"/>
    <p:sldId id="311" r:id="rId54"/>
    <p:sldId id="312" r:id="rId55"/>
    <p:sldId id="274" r:id="rId56"/>
    <p:sldId id="275" r:id="rId57"/>
    <p:sldId id="313" r:id="rId58"/>
    <p:sldId id="314" r:id="rId59"/>
    <p:sldId id="315" r:id="rId60"/>
    <p:sldId id="316" r:id="rId61"/>
    <p:sldId id="278" r:id="rId62"/>
    <p:sldId id="317" r:id="rId63"/>
    <p:sldId id="276" r:id="rId64"/>
    <p:sldId id="318" r:id="rId65"/>
    <p:sldId id="277" r:id="rId66"/>
    <p:sldId id="281" r:id="rId67"/>
    <p:sldId id="282" r:id="rId68"/>
    <p:sldId id="284" r:id="rId69"/>
    <p:sldId id="285" r:id="rId70"/>
    <p:sldId id="286" r:id="rId71"/>
    <p:sldId id="319" r:id="rId72"/>
    <p:sldId id="320" r:id="rId73"/>
    <p:sldId id="321" r:id="rId74"/>
    <p:sldId id="322" r:id="rId75"/>
    <p:sldId id="323" r:id="rId76"/>
    <p:sldId id="341" r:id="rId77"/>
    <p:sldId id="343" r:id="rId78"/>
    <p:sldId id="342" r:id="rId79"/>
    <p:sldId id="344" r:id="rId8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4E221BC-23F4-421D-84B3-A1BFC18D0A95}" type="datetimeFigureOut">
              <a:rPr lang="tr-TR" smtClean="0"/>
              <a:pPr/>
              <a:t>19.10.2015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96BB1D8-707E-4C3B-9524-92DC39AA20A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84E221BC-23F4-421D-84B3-A1BFC18D0A95}" type="datetimeFigureOut">
              <a:rPr lang="tr-TR" smtClean="0"/>
              <a:pPr/>
              <a:t>19.10.2015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96BB1D8-707E-4C3B-9524-92DC39AA20A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4E221BC-23F4-421D-84B3-A1BFC18D0A95}" type="datetimeFigureOut">
              <a:rPr lang="tr-TR" smtClean="0"/>
              <a:pPr/>
              <a:t>19.10.2015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C96BB1D8-707E-4C3B-9524-92DC39AA20A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84E221BC-23F4-421D-84B3-A1BFC18D0A95}" type="datetimeFigureOut">
              <a:rPr lang="tr-TR" smtClean="0"/>
              <a:pPr/>
              <a:t>19.10.2015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84E221BC-23F4-421D-84B3-A1BFC18D0A95}" type="datetimeFigureOut">
              <a:rPr lang="tr-TR" smtClean="0"/>
              <a:pPr/>
              <a:t>19.10.2015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96BB1D8-707E-4C3B-9524-92DC39AA20AA}"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4E221BC-23F4-421D-84B3-A1BFC18D0A95}" type="datetimeFigureOut">
              <a:rPr lang="tr-TR" smtClean="0"/>
              <a:pPr/>
              <a:t>19.10.2015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96BB1D8-707E-4C3B-9524-92DC39AA20A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url=http://mebk12.meb.gov.tr/meb_iys_dosyalar/52/09/191945/icerikler/rehber-ogretmen_246118.html&amp;rct=j&amp;frm=1&amp;q=&amp;esrc=s&amp;sa=U&amp;ei=v2lqVIbIGOTMygPHooIg&amp;ved=0CB4Q9QEwBQ&amp;usg=AFQjCNHK_HOTKLFl7IrkOH5D1BLhlDdpc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url=http://www.mebpersonel.com/ozluk-haklari/sinif-ogretmenligi-norm-fazlaligina-cozum-h12148.html&amp;rct=j&amp;frm=1&amp;q=&amp;esrc=s&amp;sa=U&amp;ei=v2lqVIbIGOTMygPHooIg&amp;ved=0CBgQ9QEwAg&amp;usg=AFQjCNHNe7M0znQ_L5w600wi8UY_a90a3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url?url=http://yenirehberlik.com/rehber-ogretmen-maaslari.html&amp;rct=j&amp;frm=1&amp;q=&amp;esrc=s&amp;sa=U&amp;ei=v2lqVIbIGOTMygPHooIg&amp;ved=0CCQQ9QEwCA&amp;usg=AFQjCNGSqxGMUoj9s-WAD4gkR-aX-z3Lf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url?url=http://adilgulmez.com/rehberlikcilerin-keyifleri-kacacak/&amp;rct=j&amp;frm=1&amp;q=&amp;esrc=s&amp;sa=U&amp;ei=v2lqVIbIGOTMygPHooIg&amp;ved=0CBoQ9QEwAw&amp;usg=AFQjCNEfWR0m0DQBy53HalAuvTjnrkr2CQ"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url=http://www.kicinaciktakalmis.com/ruyada-polis-gormek/&amp;rct=j&amp;frm=1&amp;q=&amp;esrc=s&amp;sa=U&amp;ei=kmdqVLLtLsfjywO20oKYDg&amp;ved=0CCAQ9QEwBg&amp;usg=AFQjCNHI74bDxmAPZKMcr2XcUSp1SMmDz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url=http://mebk12.meb.gov.tr/meb_iys_dosyalar/63/05/748759/icerikler/acil-tp-teknisyenligi-att_43689.html&amp;rct=j&amp;frm=1&amp;q=&amp;esrc=s&amp;sa=U&amp;ei=EmtqVPLJKYe5ygPfs4KQAw&amp;ved=0CCgQ9QEwCg&amp;usg=AFQjCNE8xtQVQL2zyPd7Vvoy1Lr_IQs5BA"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r/url?url=http://www.okulsaatim.com/acil-tip-teknisyenligi-meslegini-taniyalim/&amp;rct=j&amp;frm=1&amp;q=&amp;esrc=s&amp;sa=U&amp;ei=WGtqVLeYKoX9ygPioYD4AQ&amp;ved=0CDYQ9QEwEQ&amp;usg=AFQjCNFRiLbD3ex36dk2gmsrYtz452uFRw"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tr/url?url=http://mebk12.meb.gov.tr/meb_iys_dosyalar/07/18/970231/icerikler/halkla-iliskiler-ve-organizasyon-hizmetleri_306417.html&amp;rct=j&amp;frm=1&amp;q=&amp;esrc=s&amp;sa=U&amp;ei=u2tqVISPHIPIyAPe7YCoCQ&amp;ved=0CBgQ9QEwAg&amp;usg=AFQjCNHrdFvpnaReNi3L_NyusGQp3OZkN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com.tr/url?url=http://www.mebakademi.com/egitimler/157-meb-onayli-halkla-iliskiler-uzmanlik-egitimi.html&amp;rct=j&amp;frm=1&amp;q=&amp;esrc=s&amp;sa=U&amp;ei=u2tqVISPHIPIyAPe7YCoCQ&amp;ved=0CCAQ9QEwBg&amp;usg=AFQjCNG4sRCCH-QmZQk3EjNgVEyH0mbxP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tr/url?url=http://www.medicana.com.tr/hemsirelik/Default.aspx?pageQ=misyonuvizyonu&amp;rct=j&amp;frm=1&amp;q=&amp;esrc=s&amp;sa=U&amp;ei=F2xqVO3lG4jmywOZ2IDQCg&amp;ved=0CBoQ9QEwAw&amp;usg=AFQjCNELb429EpinKYQU9qFWze9aq93wvw"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tr/url?url=http://www.hemsireyiz.biz/forums/10/253238/showthread.aspx&amp;rct=j&amp;frm=1&amp;q=&amp;esrc=s&amp;sa=U&amp;ei=F2xqVO3lG4jmywOZ2IDQCg&amp;ved=0CCgQ9QEwCg&amp;usg=AFQjCNGeYZ_UkyS_LEUBzNdhhcFRVgyb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tr/url?url=http://kelimecik.com/index.php?q=hukuk%C3%A7u&amp;kelime=hukuk%C3%A7u&amp;hukuk%C3%A7u.html&amp;rct=j&amp;frm=1&amp;q=&amp;esrc=s&amp;sa=U&amp;ei=bmxqVPWvC4LoywOAp4GwDA&amp;ved=0CBwQ9QEwBA&amp;usg=AFQjCNFZGOiXJsDgvjeTRWp6LXRfILT4g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www.google.com.tr/url?url=https://twitter.com/misterabogado&amp;rct=j&amp;frm=1&amp;q=&amp;esrc=s&amp;sa=U&amp;ei=bmxqVPWvC4LoywOAp4GwDA&amp;ved=0CCAQ9QEwBg&amp;usg=AFQjCNFMhALA6dTMOZYR7sbuPenOZgOozQ"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google.com.tr/url?url=http://haber.sol.org.tr/devlet-ve-siyaset/akpnin-10-yillik-iktidarinda-kritik-surecler-davalar-haberi-61838&amp;rct=j&amp;frm=1&amp;q=&amp;esrc=s&amp;sa=U&amp;ei=bmxqVPWvC4LoywOAp4GwDA&amp;ved=0CCIQ9QEwBw&amp;usg=AFQjCNGk_DGaHASSk7B_qh5i-an5m4ieAA"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url=http://polisolmakistiyorum.com/pmyo-staj-egitimi/&amp;rct=j&amp;frm=1&amp;q=&amp;esrc=s&amp;sa=U&amp;ei=kmdqVLLtLsfjywO20oKYDg&amp;ved=0CBgQ9QEwAg&amp;usg=AFQjCNGRrxlqomMmiHfEa5w8vQg0Pdj3K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com.tr/url?url=http://www.cumhuriyet.com.tr/haber/egitim/29865/Ogretmen_atamalarinda_son_haber.html&amp;rct=j&amp;frm=1&amp;q=&amp;esrc=s&amp;sa=U&amp;ei=6GxqVLnBHYTnygOpj4GIAw&amp;ved=0CBYQ9QEwAQ&amp;usg=AFQjCNGsvfo5T-aeqyMW0sePOPythEZ-C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google.com.tr/url?url=http://www.dersteknik.com/2011/07/ideal-ogretmenin-ozellikleri.html&amp;rct=j&amp;frm=1&amp;q=&amp;esrc=s&amp;sa=U&amp;ei=6GxqVLnBHYTnygOpj4GIAw&amp;ved=0CCgQ9QEwCg&amp;usg=AFQjCNFg0o6nLrgCehyVd6Z1lSaEnWgNXw"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www.google.com.tr/url?url=http://www.ist-vho.org.tr/yesil_recete_haberi_104.aspx&amp;rct=j&amp;frm=1&amp;q=&amp;esrc=s&amp;sa=U&amp;ei=KW1qVL3vHKu8ygPc4oLYDw&amp;ved=0CBYQ9QEwAQ&amp;usg=AFQjCNFa3I1yf6MgukUz32cDGhTJoYRZc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google.com.tr/url?url=http://www.dersimiz.com/meslekler-hakkinda-bilgiler/VETERINER-HEKIM-22033.html&amp;rct=j&amp;frm=1&amp;q=&amp;esrc=s&amp;sa=U&amp;ei=KW1qVL3vHKu8ygPc4oLYDw&amp;ved=0CCAQ9QEwBg&amp;usg=AFQjCNEcR7S1inijrwO2LKvzcpHuvu_Nm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www.google.com.tr/url?url=http://www.ortadoguhastanesi.com.tr/anestezi-ve-reanimasyon-anestezi.html&amp;rct=j&amp;frm=1&amp;q=&amp;esrc=s&amp;sa=U&amp;ei=hG1qVKOaMcKeywP88oL4Dg&amp;ved=0CBgQ9QEwAg&amp;usg=AFQjCNEXT7LRpnLmPqAuiZSk8sHh1wdmGQ"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google.com.tr/url?url=http://mebk12.meb.gov.tr/meb_iys_dosyalar/22/05/143819/icerikler/buro-yonetimi-ve-sekreterlik_243146.html&amp;rct=j&amp;frm=1&amp;q=&amp;esrc=s&amp;sa=U&amp;ei=x21qVLyMGYHmywPa7ICQBw&amp;ved=0CBgQ9QEwAQ&amp;usg=AFQjCNHKu1gKImdLolY__VSPnfBhF8NhIw"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google.com.tr/url?url=http://mebk12.meb.gov.tr/meb_iys_dosyalar/22/05/143819/icerikler/buro-yonetimi-ve-sekreterlik_243146.html&amp;rct=j&amp;frm=1&amp;q=&amp;esrc=s&amp;sa=U&amp;ei=x21qVLyMGYHmywPa7ICQBw&amp;ved=0CBgQ9QEwAQ&amp;usg=AFQjCNHKu1gKImdLolY__VSPnfBhF8NhIw"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www.google.com.tr/url?url=http://www.danino.com.tr/cocugum/6-7-yasinda-cocuk/gelisim-ve-egitim-t2.aspx&amp;rct=j&amp;frm=1&amp;q=&amp;esrc=s&amp;sa=U&amp;ei=GW5qVMnnKoHpywPJ5YDYAQ&amp;ved=0CBgQ9QEwAg&amp;usg=AFQjCNFbgqS9ZGtECh1VsvnJiwsplUYpAA"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www.google.com.tr/url?url=http://mebk12.meb.gov.tr/meb_iys_dosyalar/48/03/748914/icerikler/cocuk-gelisim_838430.html&amp;rct=j&amp;frm=1&amp;q=&amp;esrc=s&amp;sa=U&amp;ei=GW5qVMnnKoHpywPJ5YDYAQ&amp;ved=0CBoQ9QEwAw&amp;usg=AFQjCNE_1M-FExNppwOepv4oViTkDfuVRw"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url=http://polisolmakistiyorum.com/2013-polis-akademisi-giris-sartlari/&amp;rct=j&amp;frm=1&amp;q=&amp;esrc=s&amp;sa=U&amp;ei=kmdqVLLtLsfjywO20oKYDg&amp;ved=0CCwQ9QEwDA&amp;usg=AFQjCNG3cF3fIpIWkfM9v-kGzg9PKxv7CA"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www.google.com.tr/url?url=http://dishekimligi.istanbul.edu.tr/istanbul-universitesi-dis-hekimligi-fakultesi/&amp;rct=j&amp;frm=1&amp;q=&amp;esrc=s&amp;sa=U&amp;ei=Zm5qVMuLLuT9ywPOpoCgBQ&amp;ved=0CBgQ9QEwAg&amp;usg=AFQjCNGy8ylAxRhp5iHiuIQAioWdRNN_0w"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google.com.tr/url?url=http://www.mynet.com/haber/dunya/dis-hekimi-sayiyi-sasirinca-697778-1&amp;rct=j&amp;frm=1&amp;q=&amp;esrc=s&amp;sa=U&amp;ei=Zm5qVMuLLuT9ywPOpoCgBQ&amp;ved=0CBoQ9QEwAw&amp;usg=AFQjCNEURxpzt_woDE4YqnFjQ7pFNU0s7Q" TargetMode="External"/><Relationship Id="rId2" Type="http://schemas.openxmlformats.org/officeDocument/2006/relationships/image" Target="../media/image36.wmf"/><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www.google.com.tr/url?url=http://www.ekapija.com/website/en/search.php?terId=2&amp;st=d&amp;term=medicina&amp;rct=j&amp;frm=1&amp;q=&amp;esrc=s&amp;sa=U&amp;ei=xm5qVJDzOauiygPDhoDwDg&amp;ved=0CBwQ9QEwAw&amp;usg=AFQjCNEN3KYH_NQ8c7QVisrXdXosNTgOFA"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hyperlink" Target="http://www.google.com.tr/url?url=http://www.novosti.rs/vesti/planeta.300.html:402841-Doktori-napustaju-Srpsku&amp;rct=j&amp;frm=1&amp;q=&amp;esrc=s&amp;sa=U&amp;ei=xm5qVJDzOauiygPDhoDwDg&amp;ved=0CCAQ9QEwBQ&amp;usg=AFQjCNFTYXRyZDPAMh09rjy0vPxsWoxeUQ"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tr/url?url=http://pdrgunlugu.net/istismara-ugramis-cocuga-egitim-ortaminda-yaklasim-ve-rehber-ogretmenin-rolu/&amp;rct=j&amp;frm=1&amp;q=&amp;esrc=s&amp;sa=U&amp;ei=v2lqVIbIGOTMygPHooIg&amp;ved=0CCIQ9QEwBw&amp;usg=AFQjCNE5kw-RlyV06ioC-uJSU7M3SA4iu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1656183"/>
          </a:xfrm>
        </p:spPr>
        <p:txBody>
          <a:bodyPr>
            <a:normAutofit/>
          </a:bodyPr>
          <a:lstStyle/>
          <a:p>
            <a:pPr algn="ctr"/>
            <a:r>
              <a:rPr lang="tr-TR" sz="4400" dirty="0" smtClean="0">
                <a:solidFill>
                  <a:schemeClr val="tx1"/>
                </a:solidFill>
                <a:latin typeface="Times New Roman" pitchFamily="18" charset="0"/>
                <a:cs typeface="Times New Roman" pitchFamily="18" charset="0"/>
              </a:rPr>
              <a:t>      </a:t>
            </a:r>
            <a:r>
              <a:rPr lang="tr-TR" sz="6000" dirty="0" smtClean="0">
                <a:solidFill>
                  <a:schemeClr val="tx1"/>
                </a:solidFill>
                <a:latin typeface="Times New Roman" pitchFamily="18" charset="0"/>
                <a:cs typeface="Times New Roman" pitchFamily="18" charset="0"/>
              </a:rPr>
              <a:t>meslekler </a:t>
            </a:r>
            <a:endParaRPr lang="tr-TR" sz="60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1371600" y="3212976"/>
            <a:ext cx="6400800" cy="1656184"/>
          </a:xfrm>
        </p:spPr>
        <p:txBody>
          <a:bodyPr>
            <a:normAutofit fontScale="55000" lnSpcReduction="20000"/>
          </a:bodyPr>
          <a:lstStyle/>
          <a:p>
            <a:pPr algn="ctr"/>
            <a:r>
              <a:rPr lang="tr-TR" sz="4400" b="1" dirty="0" smtClean="0">
                <a:solidFill>
                  <a:schemeClr val="tx1"/>
                </a:solidFill>
                <a:latin typeface="Times New Roman" pitchFamily="18" charset="0"/>
                <a:cs typeface="Times New Roman" pitchFamily="18" charset="0"/>
              </a:rPr>
              <a:t>Hülya SUFRACI </a:t>
            </a:r>
          </a:p>
          <a:p>
            <a:pPr algn="ctr"/>
            <a:r>
              <a:rPr lang="tr-TR" sz="4400" b="1" dirty="0" smtClean="0">
                <a:solidFill>
                  <a:schemeClr val="tx1"/>
                </a:solidFill>
                <a:latin typeface="Times New Roman" pitchFamily="18" charset="0"/>
                <a:cs typeface="Times New Roman" pitchFamily="18" charset="0"/>
              </a:rPr>
              <a:t>Rehber Öğretmen</a:t>
            </a:r>
          </a:p>
          <a:p>
            <a:pPr algn="ctr"/>
            <a:r>
              <a:rPr lang="tr-TR" sz="4400" b="1" dirty="0" smtClean="0">
                <a:solidFill>
                  <a:schemeClr val="tx1"/>
                </a:solidFill>
                <a:latin typeface="Times New Roman" pitchFamily="18" charset="0"/>
                <a:cs typeface="Times New Roman" pitchFamily="18" charset="0"/>
              </a:rPr>
              <a:t>Fahrettin </a:t>
            </a:r>
            <a:r>
              <a:rPr lang="tr-TR" sz="4400" b="1" dirty="0" smtClean="0">
                <a:solidFill>
                  <a:schemeClr val="tx1"/>
                </a:solidFill>
                <a:latin typeface="Times New Roman" pitchFamily="18" charset="0"/>
                <a:cs typeface="Times New Roman" pitchFamily="18" charset="0"/>
              </a:rPr>
              <a:t>Arar Çok programlı Anadolu Lisesi</a:t>
            </a:r>
          </a:p>
          <a:p>
            <a:pPr algn="ctr"/>
            <a:r>
              <a:rPr lang="tr-TR" sz="4400" b="1" smtClean="0">
                <a:solidFill>
                  <a:schemeClr val="tx1"/>
                </a:solidFill>
                <a:latin typeface="Times New Roman" pitchFamily="18" charset="0"/>
                <a:cs typeface="Times New Roman" pitchFamily="18" charset="0"/>
              </a:rPr>
              <a:t>2016</a:t>
            </a:r>
            <a:endParaRPr lang="tr-TR" sz="4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b="1" dirty="0" smtClean="0"/>
              <a:t>GÖREVLER</a:t>
            </a:r>
            <a:endParaRPr lang="tr-TR" dirty="0" smtClean="0"/>
          </a:p>
          <a:p>
            <a:pPr>
              <a:buNone/>
            </a:pPr>
            <a:r>
              <a:rPr lang="tr-TR" dirty="0" smtClean="0"/>
              <a:t>     Gözlem, olay kaydı (</a:t>
            </a:r>
            <a:r>
              <a:rPr lang="tr-TR" dirty="0" err="1" smtClean="0"/>
              <a:t>Anektod</a:t>
            </a:r>
            <a:r>
              <a:rPr lang="tr-TR" dirty="0" smtClean="0"/>
              <a:t>), dereceleme ölçekleri,otobiyografi, </a:t>
            </a:r>
            <a:r>
              <a:rPr lang="tr-TR" dirty="0" err="1" smtClean="0"/>
              <a:t>sosyometri</a:t>
            </a:r>
            <a:r>
              <a:rPr lang="tr-TR" dirty="0" smtClean="0"/>
              <a:t> tekniği, gibi öznel teknikler ile yetenek testleri, ilgi envanterleri,  kişilik  envanterleri gibi ölçme araçları kullanarak öğrencilerin, çeşitli özelliklerini tanımalarına yardımcı olur.</a:t>
            </a:r>
          </a:p>
          <a:p>
            <a:r>
              <a:rPr lang="tr-TR" dirty="0" smtClean="0"/>
              <a:t>-         Öğrencilerin, meslekler, meslek edinme yolları, yarım veya tam zamanlı iş        olanakları, iş arama teknikleri, verimli çalışma, sağlığı koruma, boş zamanları değerlendirme yöntemleri konularında bilgilenmelerini sağlar.</a:t>
            </a:r>
          </a:p>
          <a:p>
            <a:r>
              <a:rPr lang="tr-TR" dirty="0" smtClean="0"/>
              <a:t>-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        Bireysel olarak ve/veya grupla görüşme (Psikolojik danışma) yapar, danışanı dinler, yansıtma, yorumlama gibi tekniklerle öğrencilerin sorunlarının kaynağını anlaması ve çözüm yolu bulmasında yardımcı olur.</a:t>
            </a:r>
          </a:p>
          <a:p>
            <a:r>
              <a:rPr lang="tr-TR" dirty="0" smtClean="0"/>
              <a:t>-         Yapılan yardımların ne derece etkili olduğunu izleme araştırmaları ile belirler.</a:t>
            </a:r>
          </a:p>
          <a:p>
            <a:r>
              <a:rPr lang="tr-TR" dirty="0" smtClean="0"/>
              <a:t>-         Öğretmenlere, rehberlik görevini yerine getirmelerinde yardımcı olur.</a:t>
            </a:r>
          </a:p>
          <a:p>
            <a:r>
              <a:rPr lang="tr-TR" dirty="0" smtClean="0"/>
              <a:t>-         Ana babalara çocuklarının eğitimi konusunda danışmanlık yapar.</a:t>
            </a:r>
          </a:p>
          <a:p>
            <a:r>
              <a:rPr lang="tr-TR" dirty="0" smtClean="0"/>
              <a:t>-         Özürlü öğrencileri belirler, ilgili tedavi ve eğitim kurumlarına gönderir.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4043362" cy="4846320"/>
          </a:xfrm>
        </p:spPr>
        <p:txBody>
          <a:bodyPr>
            <a:normAutofit fontScale="55000" lnSpcReduction="20000"/>
          </a:bodyPr>
          <a:lstStyle/>
          <a:p>
            <a:r>
              <a:rPr lang="tr-TR" b="1" dirty="0" smtClean="0"/>
              <a:t>MESLEĞİN GEREKTİRDİĞİ ÖZELLİKLER</a:t>
            </a:r>
            <a:endParaRPr lang="tr-TR" dirty="0" smtClean="0"/>
          </a:p>
          <a:p>
            <a:r>
              <a:rPr lang="tr-TR" dirty="0" smtClean="0"/>
              <a:t>Rehber öğretmen (psikolojik danışman) olmak isteyenlerin;</a:t>
            </a:r>
          </a:p>
          <a:p>
            <a:r>
              <a:rPr lang="tr-TR" dirty="0" smtClean="0"/>
              <a:t>-        Üst düzeyde  genel yeteneğe,</a:t>
            </a:r>
          </a:p>
          <a:p>
            <a:r>
              <a:rPr lang="tr-TR" dirty="0" smtClean="0"/>
              <a:t>-        Sözlü ifade gücüne ve empati yeteneğine sahip,</a:t>
            </a:r>
          </a:p>
          <a:p>
            <a:r>
              <a:rPr lang="tr-TR" dirty="0" smtClean="0"/>
              <a:t>-        Sosyal bilim ve sosyal yardım ilgisi gelişmiş,</a:t>
            </a:r>
          </a:p>
          <a:p>
            <a:r>
              <a:rPr lang="tr-TR" dirty="0" smtClean="0"/>
              <a:t>-        Düşüncelerini başkalarına açık bir biçimde aktarabilen,</a:t>
            </a:r>
          </a:p>
          <a:p>
            <a:r>
              <a:rPr lang="tr-TR" dirty="0" smtClean="0"/>
              <a:t>-        Sağlıklı bir iletişim ortamı sağlayabilen, dikkatli, işine özen gösteren,</a:t>
            </a:r>
          </a:p>
          <a:p>
            <a:r>
              <a:rPr lang="tr-TR" dirty="0" smtClean="0"/>
              <a:t>-        Mesleğinin sorunları ile ilgilenen ve çözüm yolları bulmaya çalışan,</a:t>
            </a:r>
          </a:p>
          <a:p>
            <a:r>
              <a:rPr lang="tr-TR" dirty="0" smtClean="0"/>
              <a:t>-        İnsanlarla iyi iletişim kurabilen; sevecen, hoşgörülü, sabırlı,</a:t>
            </a:r>
          </a:p>
          <a:p>
            <a:r>
              <a:rPr lang="tr-TR" dirty="0" smtClean="0"/>
              <a:t>-        Öğrencilerin duygu ve düşüncelerini anlayabilen,</a:t>
            </a:r>
          </a:p>
          <a:p>
            <a:r>
              <a:rPr lang="tr-TR" dirty="0" smtClean="0"/>
              <a:t>-        Kendini geliştirmeye istekli, coşkulu, yaratıcı kimseler olmaları gerekir.</a:t>
            </a:r>
          </a:p>
          <a:p>
            <a:endParaRPr lang="tr-TR" dirty="0" smtClean="0"/>
          </a:p>
          <a:p>
            <a:endParaRPr lang="tr-TR" dirty="0"/>
          </a:p>
        </p:txBody>
      </p:sp>
      <p:pic>
        <p:nvPicPr>
          <p:cNvPr id="15362" name="Picture 2" descr="https://encrypted-tbn2.gstatic.com/images?q=tbn:ANd9GcSET9-sNC2kFx21FmiJTjxeIXqmoxyZrif23bDfoHBlC2jVHIzEnEsYoWE">
            <a:hlinkClick r:id="rId2"/>
          </p:cNvPr>
          <p:cNvPicPr>
            <a:picLocks noChangeAspect="1" noChangeArrowheads="1"/>
          </p:cNvPicPr>
          <p:nvPr/>
        </p:nvPicPr>
        <p:blipFill>
          <a:blip r:embed="rId3" cstate="print"/>
          <a:srcRect/>
          <a:stretch>
            <a:fillRect/>
          </a:stretch>
        </p:blipFill>
        <p:spPr bwMode="auto">
          <a:xfrm>
            <a:off x="4500562" y="0"/>
            <a:ext cx="3357586" cy="375284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smtClean="0"/>
              <a:t>EĞİTİMİN SÜRESİ VE İÇERİĞİ</a:t>
            </a:r>
            <a:r>
              <a:rPr lang="tr-TR" dirty="0" smtClean="0"/>
              <a:t> </a:t>
            </a:r>
          </a:p>
          <a:p>
            <a:r>
              <a:rPr lang="tr-TR" dirty="0" smtClean="0"/>
              <a:t>Eğitim süresi </a:t>
            </a:r>
            <a:r>
              <a:rPr lang="tr-TR" b="1" dirty="0" smtClean="0"/>
              <a:t>4</a:t>
            </a:r>
            <a:r>
              <a:rPr lang="tr-TR" dirty="0" smtClean="0"/>
              <a:t> yıldır. Eğitim sırasında Eğitime  Giriş, Eğitim  Sosyolojisi, Eğitim Felsefesi,  Eğitim  Tarihi, İstatistik ve Araştırma gibi temel dersler yanında Öğrenme Psikolojisi, Çocukluk, Gençlik Psikolojisi, Ölçme ve Değerlendirme, Psikometri Ruh Sağlığı, Rehberlik alan dersleri  okutulmakta  ve  uygulamalar  yaptırılmaktadır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2400288" cy="4846320"/>
          </a:xfrm>
        </p:spPr>
        <p:txBody>
          <a:bodyPr>
            <a:normAutofit fontScale="62500" lnSpcReduction="20000"/>
          </a:bodyPr>
          <a:lstStyle/>
          <a:p>
            <a:r>
              <a:rPr lang="tr-TR" b="1" dirty="0" smtClean="0"/>
              <a:t>ÇALIŞMA ALANLARI VE İŞ BULMA OLANAKLARI</a:t>
            </a:r>
          </a:p>
          <a:p>
            <a:endParaRPr lang="tr-TR" dirty="0" smtClean="0"/>
          </a:p>
          <a:p>
            <a:r>
              <a:rPr lang="tr-TR" dirty="0" smtClean="0"/>
              <a:t>Rehber öğretmenler, Milli Eğitim Bakanlığına bağlı ilköğretim ve ortaöğretim kurumlarında, rehberlik araştırma merkezlerinde, özel eğitim kurumlarında, dershanelerde, halk eğitim merkezlerinde, mesleki eğitim merkezlerinde çalışabilirler.</a:t>
            </a:r>
          </a:p>
          <a:p>
            <a:endParaRPr lang="tr-TR" dirty="0"/>
          </a:p>
        </p:txBody>
      </p:sp>
      <p:pic>
        <p:nvPicPr>
          <p:cNvPr id="13316" name="Picture 4" descr="https://encrypted-tbn1.gstatic.com/images?q=tbn:ANd9GcS6Cq5AVvthJa5Mq25FRIaClFnUSsJUXU6Jhq2b9vEyJjTxf2VZXE0uviA">
            <a:hlinkClick r:id="rId2"/>
          </p:cNvPr>
          <p:cNvPicPr>
            <a:picLocks noChangeAspect="1" noChangeArrowheads="1"/>
          </p:cNvPicPr>
          <p:nvPr/>
        </p:nvPicPr>
        <p:blipFill>
          <a:blip r:embed="rId3" cstate="print"/>
          <a:srcRect/>
          <a:stretch>
            <a:fillRect/>
          </a:stretch>
        </p:blipFill>
        <p:spPr bwMode="auto">
          <a:xfrm>
            <a:off x="3428992" y="1142984"/>
            <a:ext cx="4572032" cy="571501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t>PSİKOLOJİ</a:t>
            </a:r>
            <a:br>
              <a:rPr lang="tr-TR" sz="3200" dirty="0" smtClean="0"/>
            </a:br>
            <a:endParaRPr lang="tr-TR" sz="3200" b="1" dirty="0">
              <a:solidFill>
                <a:schemeClr val="tx1"/>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609416"/>
            <a:ext cx="3034680" cy="4846320"/>
          </a:xfrm>
        </p:spPr>
        <p:txBody>
          <a:bodyPr>
            <a:normAutofit lnSpcReduction="10000"/>
          </a:bodyPr>
          <a:lstStyle/>
          <a:p>
            <a:pPr>
              <a:buNone/>
            </a:pPr>
            <a:r>
              <a:rPr lang="tr-TR" b="1" dirty="0" smtClean="0"/>
              <a:t>   </a:t>
            </a:r>
            <a:r>
              <a:rPr lang="tr-TR" sz="2400" dirty="0" smtClean="0"/>
              <a:t>İnsan davranışlarının yapı ve süreçlerini bilimsel yöntemlerle inceleyen ve davranış bozuklukları ile gelişim sorunlarının teşhis ve tedavisinde faaliyette bulunan kişiler yetiştirilir.</a:t>
            </a:r>
          </a:p>
          <a:p>
            <a:pPr>
              <a:buNone/>
            </a:pPr>
            <a:endParaRPr lang="tr-TR" b="1" dirty="0"/>
          </a:p>
        </p:txBody>
      </p:sp>
      <p:pic>
        <p:nvPicPr>
          <p:cNvPr id="1026" name="Picture 2" descr="C:\Users\user\Desktop\BAŞA ÇIKMA.jpg"/>
          <p:cNvPicPr>
            <a:picLocks noChangeAspect="1" noChangeArrowheads="1"/>
          </p:cNvPicPr>
          <p:nvPr/>
        </p:nvPicPr>
        <p:blipFill>
          <a:blip r:embed="rId2" cstate="print"/>
          <a:srcRect/>
          <a:stretch>
            <a:fillRect/>
          </a:stretch>
        </p:blipFill>
        <p:spPr bwMode="auto">
          <a:xfrm>
            <a:off x="3779912" y="1916832"/>
            <a:ext cx="4392488" cy="49411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686172" cy="4846320"/>
          </a:xfrm>
        </p:spPr>
        <p:txBody>
          <a:bodyPr>
            <a:normAutofit fontScale="92500" lnSpcReduction="10000"/>
          </a:bodyPr>
          <a:lstStyle/>
          <a:p>
            <a:pPr>
              <a:buNone/>
            </a:pPr>
            <a:r>
              <a:rPr lang="tr-TR" b="1" dirty="0" smtClean="0"/>
              <a:t>TANIM </a:t>
            </a:r>
            <a:endParaRPr lang="tr-TR" dirty="0" smtClean="0"/>
          </a:p>
          <a:p>
            <a:pPr>
              <a:buNone/>
            </a:pPr>
            <a:r>
              <a:rPr lang="tr-TR" dirty="0" smtClean="0"/>
              <a:t>  </a:t>
            </a:r>
          </a:p>
          <a:p>
            <a:r>
              <a:rPr lang="tr-TR" dirty="0" smtClean="0"/>
              <a:t>İnsan ve hayvan davranışlarının yapı ve süreçlerini, gözlem ve deney gibi bilimsel yöntemleri kullanarak inceleyen, davranış bozukluklarının ve gelişim sorunlarının teşhis ve tedavisi yönünde faaliyetlerde bulunan kişidir.   </a:t>
            </a:r>
          </a:p>
          <a:p>
            <a:pPr>
              <a:buNone/>
            </a:pPr>
            <a:endParaRPr lang="tr-TR" dirty="0" smtClean="0"/>
          </a:p>
        </p:txBody>
      </p:sp>
      <p:pic>
        <p:nvPicPr>
          <p:cNvPr id="11266" name="Picture 2" descr="https://encrypted-tbn3.gstatic.com/images?q=tbn:ANd9GcSpwj_IRb93Q5Zxzyk7Ua9h0CR9DTMbUuK8kmV73YR48bxG2Ht3IWwPUn0">
            <a:hlinkClick r:id="rId2"/>
          </p:cNvPr>
          <p:cNvPicPr>
            <a:picLocks noChangeAspect="1" noChangeArrowheads="1"/>
          </p:cNvPicPr>
          <p:nvPr/>
        </p:nvPicPr>
        <p:blipFill>
          <a:blip r:embed="rId3" cstate="print"/>
          <a:srcRect/>
          <a:stretch>
            <a:fillRect/>
          </a:stretch>
        </p:blipFill>
        <p:spPr bwMode="auto">
          <a:xfrm>
            <a:off x="4500562" y="857232"/>
            <a:ext cx="3357586" cy="478634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571500" lvl="0" indent="-571500" algn="ctr"/>
            <a:r>
              <a:rPr lang="tr-TR" sz="4400" dirty="0" smtClean="0">
                <a:solidFill>
                  <a:srgbClr val="FFFF00"/>
                </a:solidFill>
                <a:latin typeface="Times New Roman" pitchFamily="18" charset="0"/>
                <a:cs typeface="Times New Roman" pitchFamily="18" charset="0"/>
              </a:rPr>
              <a:t>görevler</a:t>
            </a:r>
            <a:endParaRPr lang="tr-TR" sz="4400"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609416"/>
            <a:ext cx="7239000" cy="4411872"/>
          </a:xfrm>
        </p:spPr>
        <p:txBody>
          <a:bodyPr>
            <a:normAutofit/>
          </a:bodyPr>
          <a:lstStyle/>
          <a:p>
            <a:pPr>
              <a:buFont typeface="Wingdings" pitchFamily="2" charset="2"/>
              <a:buChar char="q"/>
            </a:pPr>
            <a:endParaRPr lang="tr-TR" sz="2800" b="1" cap="all" dirty="0" smtClean="0">
              <a:ln w="500">
                <a:solidFill>
                  <a:srgbClr val="B13F9A">
                    <a:shade val="20000"/>
                    <a:satMod val="120000"/>
                  </a:srgbClr>
                </a:solidFill>
              </a:ln>
              <a:latin typeface="Times New Roman" pitchFamily="18" charset="0"/>
              <a:ea typeface="+mj-ea"/>
              <a:cs typeface="Times New Roman" pitchFamily="18" charset="0"/>
            </a:endParaRPr>
          </a:p>
          <a:p>
            <a:pPr>
              <a:buNone/>
            </a:pPr>
            <a:endParaRPr lang="tr-TR" sz="2000" b="1" cap="all" dirty="0" smtClean="0">
              <a:ln w="500">
                <a:solidFill>
                  <a:srgbClr val="B13F9A">
                    <a:shade val="20000"/>
                    <a:satMod val="120000"/>
                  </a:srgbClr>
                </a:solidFill>
              </a:ln>
              <a:solidFill>
                <a:srgbClr val="DE6C36"/>
              </a:solidFill>
              <a:latin typeface="Times New Roman" pitchFamily="18" charset="0"/>
              <a:ea typeface="+mj-ea"/>
              <a:cs typeface="Times New Roman" pitchFamily="18" charset="0"/>
            </a:endParaRPr>
          </a:p>
          <a:p>
            <a:r>
              <a:rPr lang="tr-TR" sz="1200" dirty="0" smtClean="0"/>
              <a:t> İnsanlarda görülen normal ve normal dışı davranışları; düşünme, öğrenme, duygu ve heyecan gibi insanın psikolojik süreçlerini inceler, </a:t>
            </a:r>
          </a:p>
          <a:p>
            <a:r>
              <a:rPr lang="tr-TR" sz="1200" dirty="0" smtClean="0"/>
              <a:t> İnsan ve hayvan davranışlarının fizyolojik nedenleri konusunda araştırmalar yapar, </a:t>
            </a:r>
          </a:p>
          <a:p>
            <a:r>
              <a:rPr lang="tr-TR" sz="1200" dirty="0" smtClean="0"/>
              <a:t>İleri derecede davranış bozukluklarının tanı ve tedavisine yönelik çalışmalarda (psikoterapi) bulunur. Hafif  uyum sorunlarının çözümlenmesine yönelik danışmanlık yapar, </a:t>
            </a:r>
          </a:p>
          <a:p>
            <a:r>
              <a:rPr lang="tr-TR" sz="1200" dirty="0" smtClean="0"/>
              <a:t>Genel olarak psikolojik gereksinimleri ve sorunları saptar. Çözüm yollarını araştırır, </a:t>
            </a:r>
          </a:p>
          <a:p>
            <a:r>
              <a:rPr lang="tr-TR" sz="1200" dirty="0" smtClean="0"/>
              <a:t> Bireylerin mesleki uyumlarının, kişiler arası iletişim becerilerinin geliştirilmesine çalışır. </a:t>
            </a:r>
          </a:p>
          <a:p>
            <a:pPr>
              <a:buNone/>
            </a:pPr>
            <a:r>
              <a:rPr lang="tr-TR" sz="1200" b="1" cap="all" dirty="0" smtClean="0">
                <a:ln w="500">
                  <a:solidFill>
                    <a:srgbClr val="B13F9A">
                      <a:shade val="20000"/>
                      <a:satMod val="120000"/>
                    </a:srgbClr>
                  </a:solidFill>
                </a:ln>
                <a:solidFill>
                  <a:srgbClr val="DE6C36"/>
                </a:solidFill>
                <a:latin typeface="Times New Roman" pitchFamily="18" charset="0"/>
                <a:ea typeface="+mj-ea"/>
                <a:cs typeface="Times New Roman" pitchFamily="18" charset="0"/>
              </a:rPr>
              <a:t/>
            </a:r>
            <a:br>
              <a:rPr lang="tr-TR" sz="1200" b="1" cap="all" dirty="0" smtClean="0">
                <a:ln w="500">
                  <a:solidFill>
                    <a:srgbClr val="B13F9A">
                      <a:shade val="20000"/>
                      <a:satMod val="120000"/>
                    </a:srgbClr>
                  </a:solidFill>
                </a:ln>
                <a:solidFill>
                  <a:srgbClr val="DE6C36"/>
                </a:solidFill>
                <a:latin typeface="Times New Roman" pitchFamily="18" charset="0"/>
                <a:ea typeface="+mj-ea"/>
                <a:cs typeface="Times New Roman" pitchFamily="18" charset="0"/>
              </a:rPr>
            </a:b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FF00"/>
                </a:solidFill>
              </a:rPr>
              <a:t>Çalışma alanları</a:t>
            </a:r>
            <a:endParaRPr lang="tr-TR" dirty="0">
              <a:solidFill>
                <a:srgbClr val="FFFF00"/>
              </a:solidFill>
            </a:endParaRPr>
          </a:p>
        </p:txBody>
      </p:sp>
      <p:sp>
        <p:nvSpPr>
          <p:cNvPr id="3" name="2 İçerik Yer Tutucusu"/>
          <p:cNvSpPr>
            <a:spLocks noGrp="1"/>
          </p:cNvSpPr>
          <p:nvPr>
            <p:ph idx="1"/>
          </p:nvPr>
        </p:nvSpPr>
        <p:spPr>
          <a:xfrm>
            <a:off x="457200" y="1609416"/>
            <a:ext cx="2170584" cy="4846320"/>
          </a:xfrm>
        </p:spPr>
        <p:txBody>
          <a:bodyPr>
            <a:normAutofit fontScale="70000" lnSpcReduction="20000"/>
          </a:bodyPr>
          <a:lstStyle/>
          <a:p>
            <a:r>
              <a:rPr lang="tr-TR" dirty="0" smtClean="0"/>
              <a:t>Mezunlar psikolog </a:t>
            </a:r>
            <a:r>
              <a:rPr lang="tr-TR" dirty="0" err="1" smtClean="0"/>
              <a:t>ünvanı</a:t>
            </a:r>
            <a:r>
              <a:rPr lang="tr-TR" dirty="0" smtClean="0"/>
              <a:t> alabildikleri gibi işletmelerde endüstri </a:t>
            </a:r>
            <a:r>
              <a:rPr lang="tr-TR" dirty="0" err="1" smtClean="0"/>
              <a:t>psikoloğu</a:t>
            </a:r>
            <a:r>
              <a:rPr lang="tr-TR" dirty="0" smtClean="0"/>
              <a:t>, insan kaynakları bölümünde araştırmacı, reklamcılık, halkla ilişkiler gibi alanlarda çalışabilmekte ayrıca okullarda psikolojik danışman olarak görev alabilmektedirler.</a:t>
            </a:r>
          </a:p>
          <a:p>
            <a:endParaRPr lang="tr-TR" dirty="0"/>
          </a:p>
        </p:txBody>
      </p:sp>
      <p:pic>
        <p:nvPicPr>
          <p:cNvPr id="9218" name="Picture 2" descr="https://encrypted-tbn2.gstatic.com/images?q=tbn:ANd9GcSNqJtc6rslLEHhmIHcvB6C2N-wDcuFNSFzmMckn5J-tE9XRFtLcGhLlA">
            <a:hlinkClick r:id="rId2"/>
          </p:cNvPr>
          <p:cNvPicPr>
            <a:picLocks noChangeAspect="1" noChangeArrowheads="1"/>
          </p:cNvPicPr>
          <p:nvPr/>
        </p:nvPicPr>
        <p:blipFill>
          <a:blip r:embed="rId3" cstate="print"/>
          <a:srcRect/>
          <a:stretch>
            <a:fillRect/>
          </a:stretch>
        </p:blipFill>
        <p:spPr bwMode="auto">
          <a:xfrm>
            <a:off x="4286248" y="1643050"/>
            <a:ext cx="2357454" cy="235745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b="1" dirty="0" smtClean="0"/>
              <a:t>MESLEĞİN GEREKTİRDİĞİ ÖZELLİKLER </a:t>
            </a:r>
            <a:endParaRPr lang="tr-TR" dirty="0" smtClean="0"/>
          </a:p>
          <a:p>
            <a:r>
              <a:rPr lang="tr-TR" dirty="0" smtClean="0"/>
              <a:t>Psikolog olmak isteyenlerin; </a:t>
            </a:r>
          </a:p>
          <a:p>
            <a:r>
              <a:rPr lang="tr-TR" dirty="0" smtClean="0"/>
              <a:t>-         Üst düzeyde genel ve sözel yeteneğe,      </a:t>
            </a:r>
          </a:p>
          <a:p>
            <a:r>
              <a:rPr lang="tr-TR" dirty="0" smtClean="0"/>
              <a:t>-         Aritmetik akıl yürütebilme, </a:t>
            </a:r>
          </a:p>
          <a:p>
            <a:r>
              <a:rPr lang="tr-TR" dirty="0" smtClean="0"/>
              <a:t>-         Mantıksal bağlantıları kurabilme, </a:t>
            </a:r>
          </a:p>
          <a:p>
            <a:r>
              <a:rPr lang="tr-TR" dirty="0" smtClean="0"/>
              <a:t>-         Soyut düşünebilme ve düşünceleri söz ve yazı ile ifade edebilme yeteneğine sahip, </a:t>
            </a:r>
          </a:p>
          <a:p>
            <a:r>
              <a:rPr lang="tr-TR" dirty="0" smtClean="0"/>
              <a:t>-         Başkalarının duygularını anlayabilen, başkaları ile iyi  iletişim kurabilen, </a:t>
            </a:r>
          </a:p>
          <a:p>
            <a:r>
              <a:rPr lang="tr-TR" dirty="0" smtClean="0"/>
              <a:t>-         Tutarlı, sabırlı, hoşgörülü, </a:t>
            </a:r>
          </a:p>
          <a:p>
            <a:r>
              <a:rPr lang="tr-TR" dirty="0" smtClean="0"/>
              <a:t>-         İşbirliğine açık </a:t>
            </a:r>
          </a:p>
          <a:p>
            <a:r>
              <a:rPr lang="tr-TR" dirty="0" smtClean="0"/>
              <a:t>kimseler olmaları gerekir.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POLİS MEMURU</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 TANIM</a:t>
            </a:r>
          </a:p>
          <a:p>
            <a:endParaRPr lang="tr-TR" dirty="0" smtClean="0"/>
          </a:p>
          <a:p>
            <a:pPr>
              <a:buNone/>
            </a:pPr>
            <a:r>
              <a:rPr lang="tr-TR" dirty="0" smtClean="0"/>
              <a:t>  </a:t>
            </a:r>
          </a:p>
          <a:p>
            <a:r>
              <a:rPr lang="tr-TR" dirty="0" smtClean="0"/>
              <a:t>Bireylerin güvenliğini sağlayan, kamu düzenini koruyan ve düzene karşı gelenleri       yakalayıp yargı organlarına gönderen kişidir. </a:t>
            </a:r>
          </a:p>
          <a:p>
            <a:endParaRPr lang="tr-TR" dirty="0"/>
          </a:p>
        </p:txBody>
      </p:sp>
      <p:pic>
        <p:nvPicPr>
          <p:cNvPr id="25602" name="Picture 2" descr="https://encrypted-tbn0.gstatic.com/images?q=tbn:ANd9GcTvPSS_1uLyXOpnxXM0qnKqnXPIkLq8L1VtrnCTPvt-6udtkEJsb7HAOQY">
            <a:hlinkClick r:id="rId2"/>
          </p:cNvPr>
          <p:cNvPicPr>
            <a:picLocks noChangeAspect="1" noChangeArrowheads="1"/>
          </p:cNvPicPr>
          <p:nvPr/>
        </p:nvPicPr>
        <p:blipFill>
          <a:blip r:embed="rId3" cstate="print"/>
          <a:srcRect/>
          <a:stretch>
            <a:fillRect/>
          </a:stretch>
        </p:blipFill>
        <p:spPr bwMode="auto">
          <a:xfrm>
            <a:off x="4572000" y="714356"/>
            <a:ext cx="2786082" cy="221457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14546" y="642918"/>
            <a:ext cx="3857652" cy="820122"/>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2700" dirty="0" smtClean="0"/>
              <a:t>ÇALIŞMA ALANLARI VE  İŞ BULMA OLANAKLARI </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Psikologlar; hastane, poliklinik ve ruh sağlığı merkezlerinde, çocuk yuvalarında, kreş ve huzurevlerinde, okullarda ve ıslahevlerinde, kitle iletişimi ile ilgili kurum ve kuruluşlarda, propaganda ve kamuoyu araştırma merkezlerinde çalışabilirler. Psikoloji Bölümünü  bitirenlerden “Ortaöğretim Alan Öğretmenliği  Tezsiz Yüksek Lisans Programı”nı  veya “Pedagojik Formasyon Programı”nı başarı ile tamamlayanlar öğretmenlik yapabilirler.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EĞİTİMİN SÜRESİ VE İÇERİĞİ </a:t>
            </a:r>
            <a:endParaRPr lang="tr-TR" dirty="0" smtClean="0"/>
          </a:p>
          <a:p>
            <a:r>
              <a:rPr lang="tr-TR" dirty="0" smtClean="0"/>
              <a:t>-         Eğitim süresi 4 yıldır. </a:t>
            </a:r>
          </a:p>
          <a:p>
            <a:r>
              <a:rPr lang="tr-TR" dirty="0" smtClean="0"/>
              <a:t>-         Eğitim süresince; İstatistiğe Giriş, Çağdaş Psikoloji Akımları, Ruh Sağlığına Giriş, Eğitim Psikolojisi, Motivasyon ve Heyecan, Gelişim Psikolojisi, Sosyal Psikolojiye Giriş, Ruh Sağlığı, Hafıza ve Dikkat, Öğrenme Psikolojisi, Araştırma Yöntem ve Teknikleri ve Psikosomatik Hastalıklar gibi dersler verilmektedir.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14290"/>
            <a:ext cx="9144000" cy="6834305"/>
          </a:xfrm>
          <a:prstGeom prst="rect">
            <a:avLst/>
          </a:prstGeom>
        </p:spPr>
      </p:pic>
      <p:sp>
        <p:nvSpPr>
          <p:cNvPr id="4" name="3 Dikdörtgen"/>
          <p:cNvSpPr/>
          <p:nvPr/>
        </p:nvSpPr>
        <p:spPr>
          <a:xfrm>
            <a:off x="2362645" y="785794"/>
            <a:ext cx="4418710" cy="646331"/>
          </a:xfrm>
          <a:prstGeom prst="rect">
            <a:avLst/>
          </a:prstGeom>
        </p:spPr>
        <p:txBody>
          <a:bodyPr wrap="square">
            <a:spAutoFit/>
          </a:bodyPr>
          <a:lstStyle/>
          <a:p>
            <a:r>
              <a:rPr lang="tr-TR" b="1" u="sng" dirty="0" smtClean="0">
                <a:solidFill>
                  <a:srgbClr val="FFFF00"/>
                </a:solidFill>
              </a:rPr>
              <a:t>ADLİ TIP TEKNİKERLİĞİ(ÖNLİSANS-SAY1)</a:t>
            </a:r>
            <a:r>
              <a:rPr lang="tr-TR" b="1" u="sng" dirty="0" smtClean="0"/>
              <a:t>)</a:t>
            </a:r>
            <a:endParaRPr lang="tr-TR" dirty="0"/>
          </a:p>
        </p:txBody>
      </p:sp>
      <p:sp>
        <p:nvSpPr>
          <p:cNvPr id="5" name="4 Dikdörtgen"/>
          <p:cNvSpPr/>
          <p:nvPr/>
        </p:nvSpPr>
        <p:spPr>
          <a:xfrm>
            <a:off x="1142976" y="1571612"/>
            <a:ext cx="2928958" cy="3416320"/>
          </a:xfrm>
          <a:prstGeom prst="rect">
            <a:avLst/>
          </a:prstGeom>
        </p:spPr>
        <p:txBody>
          <a:bodyPr wrap="square">
            <a:spAutoFit/>
          </a:bodyPr>
          <a:lstStyle/>
          <a:p>
            <a:r>
              <a:rPr lang="en-US" dirty="0" err="1" smtClean="0">
                <a:solidFill>
                  <a:schemeClr val="bg1"/>
                </a:solidFill>
              </a:rPr>
              <a:t>Adli</a:t>
            </a:r>
            <a:r>
              <a:rPr lang="en-US" dirty="0" smtClean="0">
                <a:solidFill>
                  <a:schemeClr val="bg1"/>
                </a:solidFill>
              </a:rPr>
              <a:t> </a:t>
            </a:r>
            <a:r>
              <a:rPr lang="en-US" dirty="0" err="1" smtClean="0">
                <a:solidFill>
                  <a:schemeClr val="bg1"/>
                </a:solidFill>
              </a:rPr>
              <a:t>Tıp</a:t>
            </a:r>
            <a:r>
              <a:rPr lang="en-US" dirty="0" smtClean="0">
                <a:solidFill>
                  <a:schemeClr val="bg1"/>
                </a:solidFill>
              </a:rPr>
              <a:t> </a:t>
            </a:r>
            <a:r>
              <a:rPr lang="en-US" dirty="0" err="1" smtClean="0">
                <a:solidFill>
                  <a:schemeClr val="bg1"/>
                </a:solidFill>
              </a:rPr>
              <a:t>Teknikerliği</a:t>
            </a:r>
            <a:r>
              <a:rPr lang="en-US" dirty="0" smtClean="0">
                <a:solidFill>
                  <a:schemeClr val="bg1"/>
                </a:solidFill>
              </a:rPr>
              <a:t> </a:t>
            </a:r>
            <a:r>
              <a:rPr lang="en-US" dirty="0" err="1" smtClean="0">
                <a:solidFill>
                  <a:schemeClr val="bg1"/>
                </a:solidFill>
              </a:rPr>
              <a:t>Programının</a:t>
            </a:r>
            <a:r>
              <a:rPr lang="en-US" dirty="0" smtClean="0">
                <a:solidFill>
                  <a:schemeClr val="bg1"/>
                </a:solidFill>
              </a:rPr>
              <a:t> </a:t>
            </a:r>
            <a:r>
              <a:rPr lang="en-US" dirty="0" err="1" smtClean="0">
                <a:solidFill>
                  <a:schemeClr val="bg1"/>
                </a:solidFill>
              </a:rPr>
              <a:t>amacı</a:t>
            </a:r>
            <a:r>
              <a:rPr lang="en-US" dirty="0" smtClean="0">
                <a:solidFill>
                  <a:schemeClr val="bg1"/>
                </a:solidFill>
              </a:rPr>
              <a:t>; </a:t>
            </a:r>
            <a:r>
              <a:rPr lang="en-US" dirty="0" err="1" smtClean="0">
                <a:solidFill>
                  <a:schemeClr val="bg1"/>
                </a:solidFill>
              </a:rPr>
              <a:t>adli</a:t>
            </a:r>
            <a:r>
              <a:rPr lang="en-US" dirty="0" smtClean="0">
                <a:solidFill>
                  <a:schemeClr val="bg1"/>
                </a:solidFill>
              </a:rPr>
              <a:t> </a:t>
            </a:r>
            <a:r>
              <a:rPr lang="en-US" dirty="0" err="1" smtClean="0">
                <a:solidFill>
                  <a:schemeClr val="bg1"/>
                </a:solidFill>
              </a:rPr>
              <a:t>vakaların</a:t>
            </a:r>
            <a:r>
              <a:rPr lang="en-US" dirty="0" smtClean="0">
                <a:solidFill>
                  <a:schemeClr val="bg1"/>
                </a:solidFill>
              </a:rPr>
              <a:t> </a:t>
            </a:r>
            <a:r>
              <a:rPr lang="en-US" dirty="0" err="1" smtClean="0">
                <a:solidFill>
                  <a:schemeClr val="bg1"/>
                </a:solidFill>
              </a:rPr>
              <a:t>adli</a:t>
            </a:r>
            <a:r>
              <a:rPr lang="en-US" dirty="0" smtClean="0">
                <a:solidFill>
                  <a:schemeClr val="bg1"/>
                </a:solidFill>
              </a:rPr>
              <a:t> </a:t>
            </a:r>
            <a:r>
              <a:rPr lang="en-US" dirty="0" err="1" smtClean="0">
                <a:solidFill>
                  <a:schemeClr val="bg1"/>
                </a:solidFill>
              </a:rPr>
              <a:t>raporlarının</a:t>
            </a:r>
            <a:r>
              <a:rPr lang="en-US" dirty="0" smtClean="0">
                <a:solidFill>
                  <a:schemeClr val="bg1"/>
                </a:solidFill>
              </a:rPr>
              <a:t> </a:t>
            </a:r>
            <a:r>
              <a:rPr lang="en-US" dirty="0" err="1" smtClean="0">
                <a:solidFill>
                  <a:schemeClr val="bg1"/>
                </a:solidFill>
              </a:rPr>
              <a:t>yazılması</a:t>
            </a:r>
            <a:r>
              <a:rPr lang="en-US" dirty="0" smtClean="0">
                <a:solidFill>
                  <a:schemeClr val="bg1"/>
                </a:solidFill>
              </a:rPr>
              <a:t>, </a:t>
            </a:r>
            <a:r>
              <a:rPr lang="en-US" dirty="0" err="1" smtClean="0">
                <a:solidFill>
                  <a:schemeClr val="bg1"/>
                </a:solidFill>
              </a:rPr>
              <a:t>otopsi</a:t>
            </a:r>
            <a:r>
              <a:rPr lang="en-US" dirty="0" smtClean="0">
                <a:solidFill>
                  <a:schemeClr val="bg1"/>
                </a:solidFill>
              </a:rPr>
              <a:t> </a:t>
            </a:r>
            <a:r>
              <a:rPr lang="en-US" dirty="0" err="1" smtClean="0">
                <a:solidFill>
                  <a:schemeClr val="bg1"/>
                </a:solidFill>
              </a:rPr>
              <a:t>yapılması</a:t>
            </a:r>
            <a:r>
              <a:rPr lang="en-US" dirty="0" smtClean="0">
                <a:solidFill>
                  <a:schemeClr val="bg1"/>
                </a:solidFill>
              </a:rPr>
              <a:t>, postmortem </a:t>
            </a:r>
            <a:r>
              <a:rPr lang="en-US" dirty="0" err="1" smtClean="0">
                <a:solidFill>
                  <a:schemeClr val="bg1"/>
                </a:solidFill>
              </a:rPr>
              <a:t>örneklerin</a:t>
            </a:r>
            <a:r>
              <a:rPr lang="en-US" dirty="0" smtClean="0">
                <a:solidFill>
                  <a:schemeClr val="bg1"/>
                </a:solidFill>
              </a:rPr>
              <a:t> </a:t>
            </a:r>
            <a:r>
              <a:rPr lang="en-US" dirty="0" err="1" smtClean="0">
                <a:solidFill>
                  <a:schemeClr val="bg1"/>
                </a:solidFill>
              </a:rPr>
              <a:t>alınması</a:t>
            </a:r>
            <a:r>
              <a:rPr lang="en-US" dirty="0" smtClean="0">
                <a:solidFill>
                  <a:schemeClr val="bg1"/>
                </a:solidFill>
              </a:rPr>
              <a:t>, </a:t>
            </a:r>
            <a:r>
              <a:rPr lang="en-US" dirty="0" err="1" smtClean="0">
                <a:solidFill>
                  <a:schemeClr val="bg1"/>
                </a:solidFill>
              </a:rPr>
              <a:t>örneklerin</a:t>
            </a:r>
            <a:r>
              <a:rPr lang="en-US" dirty="0" smtClean="0">
                <a:solidFill>
                  <a:schemeClr val="bg1"/>
                </a:solidFill>
              </a:rPr>
              <a:t> </a:t>
            </a:r>
            <a:r>
              <a:rPr lang="en-US" dirty="0" err="1" smtClean="0">
                <a:solidFill>
                  <a:schemeClr val="bg1"/>
                </a:solidFill>
              </a:rPr>
              <a:t>gönderilmesi</a:t>
            </a:r>
            <a:r>
              <a:rPr lang="en-US" dirty="0" smtClean="0">
                <a:solidFill>
                  <a:schemeClr val="bg1"/>
                </a:solidFill>
              </a:rPr>
              <a:t> </a:t>
            </a:r>
            <a:r>
              <a:rPr lang="en-US" dirty="0" err="1" smtClean="0">
                <a:solidFill>
                  <a:schemeClr val="bg1"/>
                </a:solidFill>
              </a:rPr>
              <a:t>ve</a:t>
            </a:r>
            <a:r>
              <a:rPr lang="en-US" dirty="0" smtClean="0">
                <a:solidFill>
                  <a:schemeClr val="bg1"/>
                </a:solidFill>
              </a:rPr>
              <a:t>/</a:t>
            </a:r>
            <a:r>
              <a:rPr lang="en-US" dirty="0" err="1" smtClean="0">
                <a:solidFill>
                  <a:schemeClr val="bg1"/>
                </a:solidFill>
              </a:rPr>
              <a:t>veya</a:t>
            </a:r>
            <a:r>
              <a:rPr lang="en-US" dirty="0" smtClean="0">
                <a:solidFill>
                  <a:schemeClr val="bg1"/>
                </a:solidFill>
              </a:rPr>
              <a:t> </a:t>
            </a:r>
            <a:r>
              <a:rPr lang="en-US" dirty="0" err="1" smtClean="0">
                <a:solidFill>
                  <a:schemeClr val="bg1"/>
                </a:solidFill>
              </a:rPr>
              <a:t>adli</a:t>
            </a:r>
            <a:r>
              <a:rPr lang="en-US" dirty="0" smtClean="0">
                <a:solidFill>
                  <a:schemeClr val="bg1"/>
                </a:solidFill>
              </a:rPr>
              <a:t> </a:t>
            </a:r>
            <a:r>
              <a:rPr lang="en-US" dirty="0" err="1" smtClean="0">
                <a:solidFill>
                  <a:schemeClr val="bg1"/>
                </a:solidFill>
              </a:rPr>
              <a:t>patoloji</a:t>
            </a:r>
            <a:r>
              <a:rPr lang="en-US" dirty="0" smtClean="0">
                <a:solidFill>
                  <a:schemeClr val="bg1"/>
                </a:solidFill>
              </a:rPr>
              <a:t> </a:t>
            </a:r>
            <a:r>
              <a:rPr lang="en-US" dirty="0" err="1" smtClean="0">
                <a:solidFill>
                  <a:schemeClr val="bg1"/>
                </a:solidFill>
              </a:rPr>
              <a:t>laboratuarında</a:t>
            </a:r>
            <a:r>
              <a:rPr lang="en-US" dirty="0" smtClean="0">
                <a:solidFill>
                  <a:schemeClr val="bg1"/>
                </a:solidFill>
              </a:rPr>
              <a:t> </a:t>
            </a:r>
            <a:r>
              <a:rPr lang="en-US" dirty="0" err="1" smtClean="0">
                <a:solidFill>
                  <a:schemeClr val="bg1"/>
                </a:solidFill>
              </a:rPr>
              <a:t>çalışarak</a:t>
            </a:r>
            <a:r>
              <a:rPr lang="en-US" dirty="0" smtClean="0">
                <a:solidFill>
                  <a:schemeClr val="bg1"/>
                </a:solidFill>
              </a:rPr>
              <a:t> </a:t>
            </a:r>
            <a:r>
              <a:rPr lang="en-US" dirty="0" err="1" smtClean="0">
                <a:solidFill>
                  <a:schemeClr val="bg1"/>
                </a:solidFill>
              </a:rPr>
              <a:t>adli</a:t>
            </a:r>
            <a:r>
              <a:rPr lang="en-US" dirty="0" smtClean="0">
                <a:solidFill>
                  <a:schemeClr val="bg1"/>
                </a:solidFill>
              </a:rPr>
              <a:t> </a:t>
            </a:r>
            <a:r>
              <a:rPr lang="en-US" dirty="0" err="1" smtClean="0">
                <a:solidFill>
                  <a:schemeClr val="bg1"/>
                </a:solidFill>
              </a:rPr>
              <a:t>tıp</a:t>
            </a:r>
            <a:r>
              <a:rPr lang="en-US" dirty="0" smtClean="0">
                <a:solidFill>
                  <a:schemeClr val="bg1"/>
                </a:solidFill>
              </a:rPr>
              <a:t> </a:t>
            </a:r>
            <a:r>
              <a:rPr lang="en-US" dirty="0" err="1" smtClean="0">
                <a:solidFill>
                  <a:schemeClr val="bg1"/>
                </a:solidFill>
              </a:rPr>
              <a:t>uzmanlarına</a:t>
            </a:r>
            <a:r>
              <a:rPr lang="en-US" dirty="0" smtClean="0">
                <a:solidFill>
                  <a:schemeClr val="bg1"/>
                </a:solidFill>
              </a:rPr>
              <a:t> </a:t>
            </a:r>
            <a:r>
              <a:rPr lang="en-US" dirty="0" err="1" smtClean="0">
                <a:solidFill>
                  <a:schemeClr val="bg1"/>
                </a:solidFill>
              </a:rPr>
              <a:t>yardımcı</a:t>
            </a:r>
            <a:r>
              <a:rPr lang="en-US" dirty="0" smtClean="0">
                <a:solidFill>
                  <a:schemeClr val="bg1"/>
                </a:solidFill>
              </a:rPr>
              <a:t> </a:t>
            </a:r>
            <a:r>
              <a:rPr lang="en-US" dirty="0" err="1" smtClean="0">
                <a:solidFill>
                  <a:schemeClr val="bg1"/>
                </a:solidFill>
              </a:rPr>
              <a:t>olabilecek</a:t>
            </a:r>
            <a:r>
              <a:rPr lang="en-US" dirty="0" smtClean="0">
                <a:solidFill>
                  <a:schemeClr val="bg1"/>
                </a:solidFill>
              </a:rPr>
              <a:t> </a:t>
            </a:r>
            <a:r>
              <a:rPr lang="en-US" dirty="0" err="1" smtClean="0">
                <a:solidFill>
                  <a:schemeClr val="bg1"/>
                </a:solidFill>
              </a:rPr>
              <a:t>ara</a:t>
            </a:r>
            <a:r>
              <a:rPr lang="en-US" dirty="0" smtClean="0">
                <a:solidFill>
                  <a:schemeClr val="bg1"/>
                </a:solidFill>
              </a:rPr>
              <a:t> </a:t>
            </a:r>
            <a:r>
              <a:rPr lang="en-US" dirty="0" err="1" smtClean="0">
                <a:solidFill>
                  <a:schemeClr val="bg1"/>
                </a:solidFill>
              </a:rPr>
              <a:t>personel</a:t>
            </a:r>
            <a:r>
              <a:rPr lang="en-US" dirty="0" smtClean="0">
                <a:solidFill>
                  <a:schemeClr val="bg1"/>
                </a:solidFill>
              </a:rPr>
              <a:t> </a:t>
            </a:r>
            <a:r>
              <a:rPr lang="en-US" dirty="0" err="1" smtClean="0">
                <a:solidFill>
                  <a:schemeClr val="bg1"/>
                </a:solidFill>
              </a:rPr>
              <a:t>yetiştirmektir</a:t>
            </a:r>
            <a:r>
              <a:rPr lang="en-US" dirty="0" smtClean="0">
                <a:solidFill>
                  <a:schemeClr val="bg1"/>
                </a:solidFill>
              </a:rPr>
              <a:t>. </a:t>
            </a:r>
            <a:endParaRPr lang="tr-TR" dirty="0">
              <a:solidFill>
                <a:schemeClr val="bg1"/>
              </a:solidFill>
            </a:endParaRPr>
          </a:p>
        </p:txBody>
      </p:sp>
    </p:spTree>
    <p:extLst>
      <p:ext uri="{BB962C8B-B14F-4D97-AF65-F5344CB8AC3E}">
        <p14:creationId xmlns:p14="http://schemas.microsoft.com/office/powerpoint/2010/main" xmlns="" val="1822062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751344"/>
            <a:ext cx="3643338" cy="5355312"/>
          </a:xfrm>
          <a:prstGeom prst="rect">
            <a:avLst/>
          </a:prstGeom>
        </p:spPr>
        <p:txBody>
          <a:bodyPr wrap="square">
            <a:spAutoFit/>
          </a:bodyPr>
          <a:lstStyle/>
          <a:p>
            <a:r>
              <a:rPr lang="en-US" dirty="0" err="1" smtClean="0"/>
              <a:t>Eğitimin</a:t>
            </a:r>
            <a:r>
              <a:rPr lang="en-US" dirty="0" smtClean="0"/>
              <a:t> </a:t>
            </a:r>
            <a:r>
              <a:rPr lang="en-US" dirty="0" err="1" smtClean="0"/>
              <a:t>esası</a:t>
            </a:r>
            <a:r>
              <a:rPr lang="en-US" dirty="0" smtClean="0"/>
              <a:t>; </a:t>
            </a:r>
            <a:r>
              <a:rPr lang="en-US" dirty="0" err="1" smtClean="0"/>
              <a:t>öğrencilerin</a:t>
            </a:r>
            <a:r>
              <a:rPr lang="en-US" dirty="0" smtClean="0"/>
              <a:t> </a:t>
            </a:r>
            <a:r>
              <a:rPr lang="en-US" dirty="0" err="1" smtClean="0"/>
              <a:t>adli</a:t>
            </a:r>
            <a:r>
              <a:rPr lang="en-US" dirty="0" smtClean="0"/>
              <a:t> </a:t>
            </a:r>
            <a:r>
              <a:rPr lang="en-US" dirty="0" err="1" smtClean="0"/>
              <a:t>olgularda</a:t>
            </a:r>
            <a:r>
              <a:rPr lang="en-US" dirty="0" smtClean="0"/>
              <a:t> </a:t>
            </a:r>
            <a:r>
              <a:rPr lang="en-US" dirty="0" err="1" smtClean="0"/>
              <a:t>rapor</a:t>
            </a:r>
            <a:r>
              <a:rPr lang="en-US" dirty="0" smtClean="0"/>
              <a:t> </a:t>
            </a:r>
            <a:r>
              <a:rPr lang="en-US" dirty="0" err="1" smtClean="0"/>
              <a:t>yazabilmek</a:t>
            </a:r>
            <a:r>
              <a:rPr lang="en-US" dirty="0" smtClean="0"/>
              <a:t> </a:t>
            </a:r>
            <a:r>
              <a:rPr lang="en-US" dirty="0" err="1" smtClean="0"/>
              <a:t>için</a:t>
            </a:r>
            <a:r>
              <a:rPr lang="en-US" dirty="0" smtClean="0"/>
              <a:t> </a:t>
            </a:r>
            <a:r>
              <a:rPr lang="en-US" dirty="0" err="1" smtClean="0"/>
              <a:t>bilgisayar</a:t>
            </a:r>
            <a:r>
              <a:rPr lang="en-US" dirty="0" smtClean="0"/>
              <a:t> </a:t>
            </a:r>
            <a:r>
              <a:rPr lang="en-US" dirty="0" err="1" smtClean="0"/>
              <a:t>kullanmada</a:t>
            </a:r>
            <a:r>
              <a:rPr lang="en-US" dirty="0" smtClean="0"/>
              <a:t>, </a:t>
            </a:r>
            <a:r>
              <a:rPr lang="en-US" dirty="0" err="1" smtClean="0"/>
              <a:t>dosya</a:t>
            </a:r>
            <a:r>
              <a:rPr lang="en-US" dirty="0" smtClean="0"/>
              <a:t> </a:t>
            </a:r>
            <a:r>
              <a:rPr lang="en-US" dirty="0" err="1" smtClean="0"/>
              <a:t>ve</a:t>
            </a:r>
            <a:r>
              <a:rPr lang="en-US" dirty="0" smtClean="0"/>
              <a:t> </a:t>
            </a:r>
            <a:r>
              <a:rPr lang="en-US" dirty="0" err="1" smtClean="0"/>
              <a:t>kayıt</a:t>
            </a:r>
            <a:r>
              <a:rPr lang="en-US" dirty="0" smtClean="0"/>
              <a:t> </a:t>
            </a:r>
            <a:r>
              <a:rPr lang="en-US" dirty="0" err="1" smtClean="0"/>
              <a:t>işlemleri</a:t>
            </a:r>
            <a:r>
              <a:rPr lang="en-US" dirty="0" smtClean="0"/>
              <a:t> </a:t>
            </a:r>
            <a:r>
              <a:rPr lang="en-US" dirty="0" err="1" smtClean="0"/>
              <a:t>için</a:t>
            </a:r>
            <a:r>
              <a:rPr lang="en-US" dirty="0" smtClean="0"/>
              <a:t> </a:t>
            </a:r>
            <a:r>
              <a:rPr lang="en-US" dirty="0" err="1" smtClean="0"/>
              <a:t>evrak</a:t>
            </a:r>
            <a:r>
              <a:rPr lang="en-US" dirty="0" smtClean="0"/>
              <a:t> </a:t>
            </a:r>
            <a:r>
              <a:rPr lang="en-US" dirty="0" err="1" smtClean="0"/>
              <a:t>takibinde</a:t>
            </a:r>
            <a:r>
              <a:rPr lang="en-US" dirty="0" smtClean="0"/>
              <a:t>, </a:t>
            </a:r>
            <a:r>
              <a:rPr lang="en-US" dirty="0" err="1" smtClean="0"/>
              <a:t>adli</a:t>
            </a:r>
            <a:r>
              <a:rPr lang="en-US" dirty="0" smtClean="0"/>
              <a:t> </a:t>
            </a:r>
            <a:r>
              <a:rPr lang="en-US" dirty="0" err="1" smtClean="0"/>
              <a:t>otopsilerin</a:t>
            </a:r>
            <a:r>
              <a:rPr lang="en-US" dirty="0" smtClean="0"/>
              <a:t> </a:t>
            </a:r>
            <a:r>
              <a:rPr lang="en-US" dirty="0" err="1" smtClean="0"/>
              <a:t>diseksiyonunda</a:t>
            </a:r>
            <a:r>
              <a:rPr lang="en-US" dirty="0" smtClean="0"/>
              <a:t>, </a:t>
            </a:r>
            <a:r>
              <a:rPr lang="en-US" dirty="0" err="1" smtClean="0"/>
              <a:t>organlardan</a:t>
            </a:r>
            <a:r>
              <a:rPr lang="en-US" dirty="0" smtClean="0"/>
              <a:t> </a:t>
            </a:r>
            <a:r>
              <a:rPr lang="en-US" dirty="0" err="1" smtClean="0"/>
              <a:t>histopatolojik</a:t>
            </a:r>
            <a:r>
              <a:rPr lang="en-US" dirty="0" smtClean="0"/>
              <a:t> </a:t>
            </a:r>
            <a:r>
              <a:rPr lang="en-US" dirty="0" err="1" smtClean="0"/>
              <a:t>ve</a:t>
            </a:r>
            <a:r>
              <a:rPr lang="en-US" dirty="0" smtClean="0"/>
              <a:t> </a:t>
            </a:r>
            <a:r>
              <a:rPr lang="en-US" dirty="0" err="1" smtClean="0"/>
              <a:t>toksik</a:t>
            </a:r>
            <a:r>
              <a:rPr lang="en-US" dirty="0" smtClean="0"/>
              <a:t> </a:t>
            </a:r>
            <a:r>
              <a:rPr lang="en-US" dirty="0" err="1" smtClean="0"/>
              <a:t>örneklerin</a:t>
            </a:r>
            <a:r>
              <a:rPr lang="en-US" dirty="0" smtClean="0"/>
              <a:t> </a:t>
            </a:r>
            <a:r>
              <a:rPr lang="en-US" dirty="0" err="1" smtClean="0"/>
              <a:t>alınmasında</a:t>
            </a:r>
            <a:r>
              <a:rPr lang="en-US" dirty="0" smtClean="0"/>
              <a:t> </a:t>
            </a:r>
            <a:r>
              <a:rPr lang="en-US" dirty="0" err="1" smtClean="0"/>
              <a:t>ve</a:t>
            </a:r>
            <a:r>
              <a:rPr lang="en-US" dirty="0" smtClean="0"/>
              <a:t> </a:t>
            </a:r>
            <a:r>
              <a:rPr lang="en-US" dirty="0" err="1" smtClean="0"/>
              <a:t>gönderilmesinde</a:t>
            </a:r>
            <a:r>
              <a:rPr lang="en-US" dirty="0" smtClean="0"/>
              <a:t>, </a:t>
            </a:r>
            <a:r>
              <a:rPr lang="en-US" dirty="0" err="1" smtClean="0"/>
              <a:t>adli</a:t>
            </a:r>
            <a:r>
              <a:rPr lang="en-US" dirty="0" smtClean="0"/>
              <a:t> </a:t>
            </a:r>
            <a:r>
              <a:rPr lang="en-US" dirty="0" err="1" smtClean="0"/>
              <a:t>tıp</a:t>
            </a:r>
            <a:r>
              <a:rPr lang="en-US" dirty="0" smtClean="0"/>
              <a:t> </a:t>
            </a:r>
            <a:r>
              <a:rPr lang="en-US" dirty="0" err="1" smtClean="0"/>
              <a:t>uzmanlarına</a:t>
            </a:r>
            <a:r>
              <a:rPr lang="en-US" dirty="0" smtClean="0"/>
              <a:t> </a:t>
            </a:r>
            <a:r>
              <a:rPr lang="en-US" dirty="0" err="1" smtClean="0"/>
              <a:t>yardımcı</a:t>
            </a:r>
            <a:r>
              <a:rPr lang="en-US" dirty="0" smtClean="0"/>
              <a:t> </a:t>
            </a:r>
            <a:r>
              <a:rPr lang="en-US" dirty="0" err="1" smtClean="0"/>
              <a:t>olabilecek</a:t>
            </a:r>
            <a:r>
              <a:rPr lang="en-US" dirty="0" smtClean="0"/>
              <a:t> </a:t>
            </a:r>
            <a:r>
              <a:rPr lang="en-US" dirty="0" err="1" smtClean="0"/>
              <a:t>birer</a:t>
            </a:r>
            <a:r>
              <a:rPr lang="en-US" dirty="0" smtClean="0"/>
              <a:t> </a:t>
            </a:r>
            <a:r>
              <a:rPr lang="en-US" dirty="0" err="1" smtClean="0"/>
              <a:t>personel</a:t>
            </a:r>
            <a:r>
              <a:rPr lang="en-US" dirty="0" smtClean="0"/>
              <a:t> </a:t>
            </a:r>
            <a:r>
              <a:rPr lang="en-US" dirty="0" err="1" smtClean="0"/>
              <a:t>olarak</a:t>
            </a:r>
            <a:r>
              <a:rPr lang="en-US" dirty="0" smtClean="0"/>
              <a:t> </a:t>
            </a:r>
            <a:r>
              <a:rPr lang="en-US" dirty="0" err="1" smtClean="0"/>
              <a:t>eğitilmelerine</a:t>
            </a:r>
            <a:r>
              <a:rPr lang="en-US" dirty="0" smtClean="0"/>
              <a:t> </a:t>
            </a:r>
            <a:r>
              <a:rPr lang="en-US" dirty="0" err="1" smtClean="0"/>
              <a:t>dayanmaktadır</a:t>
            </a:r>
            <a:r>
              <a:rPr lang="en-US" dirty="0" smtClean="0"/>
              <a:t>. </a:t>
            </a:r>
            <a:r>
              <a:rPr lang="en-US" dirty="0" err="1" smtClean="0"/>
              <a:t>Öğrencilerin</a:t>
            </a:r>
            <a:r>
              <a:rPr lang="en-US" dirty="0" smtClean="0"/>
              <a:t> </a:t>
            </a:r>
            <a:r>
              <a:rPr lang="en-US" dirty="0" err="1" smtClean="0"/>
              <a:t>tıbbi</a:t>
            </a:r>
            <a:r>
              <a:rPr lang="en-US" dirty="0" smtClean="0"/>
              <a:t> </a:t>
            </a:r>
            <a:r>
              <a:rPr lang="en-US" dirty="0" err="1" smtClean="0"/>
              <a:t>etik</a:t>
            </a:r>
            <a:r>
              <a:rPr lang="en-US" dirty="0" smtClean="0"/>
              <a:t> </a:t>
            </a:r>
            <a:r>
              <a:rPr lang="en-US" dirty="0" err="1" smtClean="0"/>
              <a:t>ve</a:t>
            </a:r>
            <a:r>
              <a:rPr lang="en-US" dirty="0" smtClean="0"/>
              <a:t> </a:t>
            </a:r>
            <a:r>
              <a:rPr lang="en-US" dirty="0" err="1" smtClean="0"/>
              <a:t>deontolojik</a:t>
            </a:r>
            <a:r>
              <a:rPr lang="en-US" dirty="0" smtClean="0"/>
              <a:t> </a:t>
            </a:r>
            <a:r>
              <a:rPr lang="en-US" dirty="0" err="1" smtClean="0"/>
              <a:t>kurallara</a:t>
            </a:r>
            <a:r>
              <a:rPr lang="en-US" dirty="0" smtClean="0"/>
              <a:t> </a:t>
            </a:r>
            <a:r>
              <a:rPr lang="en-US" dirty="0" err="1" smtClean="0"/>
              <a:t>sıkı</a:t>
            </a:r>
            <a:r>
              <a:rPr lang="en-US" dirty="0" smtClean="0"/>
              <a:t> </a:t>
            </a:r>
            <a:r>
              <a:rPr lang="en-US" dirty="0" err="1" smtClean="0"/>
              <a:t>sıkıya</a:t>
            </a:r>
            <a:r>
              <a:rPr lang="en-US" dirty="0" smtClean="0"/>
              <a:t> </a:t>
            </a:r>
            <a:r>
              <a:rPr lang="en-US" dirty="0" err="1" smtClean="0"/>
              <a:t>bağlı</a:t>
            </a:r>
            <a:r>
              <a:rPr lang="en-US" dirty="0" smtClean="0"/>
              <a:t>, </a:t>
            </a:r>
            <a:r>
              <a:rPr lang="en-US" dirty="0" err="1" smtClean="0"/>
              <a:t>hasta</a:t>
            </a:r>
            <a:r>
              <a:rPr lang="en-US" dirty="0" smtClean="0"/>
              <a:t> </a:t>
            </a:r>
            <a:r>
              <a:rPr lang="en-US" dirty="0" err="1" smtClean="0"/>
              <a:t>haklarına</a:t>
            </a:r>
            <a:r>
              <a:rPr lang="en-US" dirty="0" smtClean="0"/>
              <a:t> </a:t>
            </a:r>
            <a:r>
              <a:rPr lang="en-US" dirty="0" err="1" smtClean="0"/>
              <a:t>saygılı</a:t>
            </a:r>
            <a:r>
              <a:rPr lang="en-US" dirty="0" smtClean="0"/>
              <a:t> her an her </a:t>
            </a:r>
            <a:r>
              <a:rPr lang="en-US" dirty="0" err="1" smtClean="0"/>
              <a:t>şartta</a:t>
            </a:r>
            <a:r>
              <a:rPr lang="en-US" dirty="0" smtClean="0"/>
              <a:t> </a:t>
            </a:r>
            <a:r>
              <a:rPr lang="en-US" dirty="0" err="1" smtClean="0"/>
              <a:t>verilen</a:t>
            </a:r>
            <a:r>
              <a:rPr lang="en-US" dirty="0" smtClean="0"/>
              <a:t> </a:t>
            </a:r>
            <a:r>
              <a:rPr lang="en-US" dirty="0" err="1" smtClean="0"/>
              <a:t>görevi</a:t>
            </a:r>
            <a:r>
              <a:rPr lang="en-US" dirty="0" smtClean="0"/>
              <a:t> </a:t>
            </a:r>
            <a:r>
              <a:rPr lang="en-US" dirty="0" err="1" smtClean="0"/>
              <a:t>yerine</a:t>
            </a:r>
            <a:r>
              <a:rPr lang="en-US" dirty="0" smtClean="0"/>
              <a:t> </a:t>
            </a:r>
            <a:r>
              <a:rPr lang="en-US" dirty="0" err="1" smtClean="0"/>
              <a:t>getirebilecek</a:t>
            </a:r>
            <a:r>
              <a:rPr lang="en-US" dirty="0" smtClean="0"/>
              <a:t> </a:t>
            </a:r>
            <a:r>
              <a:rPr lang="en-US" dirty="0" err="1" smtClean="0"/>
              <a:t>ruhsal</a:t>
            </a:r>
            <a:r>
              <a:rPr lang="en-US" dirty="0" smtClean="0"/>
              <a:t> </a:t>
            </a:r>
            <a:r>
              <a:rPr lang="en-US" dirty="0" err="1" smtClean="0"/>
              <a:t>ve</a:t>
            </a:r>
            <a:r>
              <a:rPr lang="en-US" dirty="0" smtClean="0"/>
              <a:t> </a:t>
            </a:r>
            <a:r>
              <a:rPr lang="en-US" dirty="0" err="1" smtClean="0"/>
              <a:t>fiziksel</a:t>
            </a:r>
            <a:r>
              <a:rPr lang="en-US" dirty="0" smtClean="0"/>
              <a:t> </a:t>
            </a:r>
            <a:r>
              <a:rPr lang="en-US" dirty="0" err="1" smtClean="0"/>
              <a:t>yapıya</a:t>
            </a:r>
            <a:r>
              <a:rPr lang="en-US" dirty="0" smtClean="0"/>
              <a:t> </a:t>
            </a:r>
            <a:r>
              <a:rPr lang="en-US" dirty="0" err="1" smtClean="0"/>
              <a:t>sahip</a:t>
            </a:r>
            <a:r>
              <a:rPr lang="en-US" dirty="0" smtClean="0"/>
              <a:t> </a:t>
            </a:r>
            <a:r>
              <a:rPr lang="en-US" dirty="0" err="1" smtClean="0"/>
              <a:t>kişiler</a:t>
            </a:r>
            <a:r>
              <a:rPr lang="en-US" dirty="0" smtClean="0"/>
              <a:t> </a:t>
            </a:r>
            <a:r>
              <a:rPr lang="en-US" dirty="0" err="1" smtClean="0"/>
              <a:t>olarak</a:t>
            </a:r>
            <a:r>
              <a:rPr lang="en-US" dirty="0" smtClean="0"/>
              <a:t> </a:t>
            </a:r>
            <a:r>
              <a:rPr lang="en-US" dirty="0" err="1" smtClean="0"/>
              <a:t>yetiştirilmeleri</a:t>
            </a:r>
            <a:r>
              <a:rPr lang="en-US" dirty="0" smtClean="0"/>
              <a:t> </a:t>
            </a:r>
            <a:r>
              <a:rPr lang="en-US" dirty="0" err="1" smtClean="0"/>
              <a:t>planlanmaktadır</a:t>
            </a:r>
            <a:r>
              <a:rPr lang="en-US" dirty="0" smtClean="0"/>
              <a:t>.</a:t>
            </a:r>
            <a:endParaRPr lang="tr-TR" dirty="0"/>
          </a:p>
        </p:txBody>
      </p:sp>
      <p:pic>
        <p:nvPicPr>
          <p:cNvPr id="4098" name="Picture 2" descr="https://encrypted-tbn3.gstatic.com/images?q=tbn:ANd9GcTKKIXqsw4_gqgzTYReCV3Vo1ykVJFbUd_WM0FgptRqBhbN6uTNi-XpVSw">
            <a:hlinkClick r:id="rId2"/>
          </p:cNvPr>
          <p:cNvPicPr>
            <a:picLocks noChangeAspect="1" noChangeArrowheads="1"/>
          </p:cNvPicPr>
          <p:nvPr/>
        </p:nvPicPr>
        <p:blipFill>
          <a:blip r:embed="rId3" cstate="print"/>
          <a:srcRect/>
          <a:stretch>
            <a:fillRect/>
          </a:stretch>
        </p:blipFill>
        <p:spPr bwMode="auto">
          <a:xfrm>
            <a:off x="5286380" y="928670"/>
            <a:ext cx="3000396" cy="500066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71604" y="2000240"/>
            <a:ext cx="5286396" cy="4524315"/>
          </a:xfrm>
          <a:prstGeom prst="rect">
            <a:avLst/>
          </a:prstGeom>
        </p:spPr>
        <p:txBody>
          <a:bodyPr wrap="square">
            <a:spAutoFit/>
          </a:bodyPr>
          <a:lstStyle/>
          <a:p>
            <a:r>
              <a:rPr lang="en-US" dirty="0" err="1" smtClean="0"/>
              <a:t>Programda</a:t>
            </a:r>
            <a:r>
              <a:rPr lang="en-US" dirty="0" smtClean="0"/>
              <a:t> </a:t>
            </a:r>
            <a:r>
              <a:rPr lang="en-US" dirty="0" err="1" smtClean="0"/>
              <a:t>yer</a:t>
            </a:r>
            <a:r>
              <a:rPr lang="en-US" dirty="0" smtClean="0"/>
              <a:t> </a:t>
            </a:r>
            <a:r>
              <a:rPr lang="en-US" dirty="0" err="1" smtClean="0"/>
              <a:t>alan</a:t>
            </a:r>
            <a:r>
              <a:rPr lang="en-US" dirty="0" smtClean="0"/>
              <a:t> </a:t>
            </a:r>
            <a:r>
              <a:rPr lang="en-US" dirty="0" err="1" smtClean="0"/>
              <a:t>mesleki</a:t>
            </a:r>
            <a:r>
              <a:rPr lang="en-US" dirty="0" smtClean="0"/>
              <a:t> </a:t>
            </a:r>
            <a:r>
              <a:rPr lang="en-US" dirty="0" err="1" smtClean="0"/>
              <a:t>uygulama</a:t>
            </a:r>
            <a:r>
              <a:rPr lang="en-US" dirty="0" smtClean="0"/>
              <a:t> </a:t>
            </a:r>
            <a:r>
              <a:rPr lang="en-US" dirty="0" err="1" smtClean="0"/>
              <a:t>ve</a:t>
            </a:r>
            <a:r>
              <a:rPr lang="en-US" dirty="0" smtClean="0"/>
              <a:t> </a:t>
            </a:r>
            <a:r>
              <a:rPr lang="en-US" dirty="0" err="1" smtClean="0"/>
              <a:t>stajların</a:t>
            </a:r>
            <a:r>
              <a:rPr lang="en-US" dirty="0" smtClean="0"/>
              <a:t> </a:t>
            </a:r>
            <a:r>
              <a:rPr lang="en-US" dirty="0" err="1" smtClean="0"/>
              <a:t>tümünü</a:t>
            </a:r>
            <a:r>
              <a:rPr lang="en-US" dirty="0" smtClean="0"/>
              <a:t> </a:t>
            </a:r>
            <a:r>
              <a:rPr lang="en-US" dirty="0" err="1" smtClean="0"/>
              <a:t>tamamlayarak</a:t>
            </a:r>
            <a:r>
              <a:rPr lang="en-US" dirty="0" smtClean="0"/>
              <a:t> </a:t>
            </a:r>
            <a:r>
              <a:rPr lang="en-US" dirty="0" err="1" smtClean="0"/>
              <a:t>Adli</a:t>
            </a:r>
            <a:r>
              <a:rPr lang="en-US" dirty="0" smtClean="0"/>
              <a:t> </a:t>
            </a:r>
            <a:r>
              <a:rPr lang="en-US" dirty="0" err="1" smtClean="0"/>
              <a:t>Tıp</a:t>
            </a:r>
            <a:r>
              <a:rPr lang="en-US" dirty="0" smtClean="0"/>
              <a:t> </a:t>
            </a:r>
            <a:r>
              <a:rPr lang="en-US" dirty="0" err="1" smtClean="0"/>
              <a:t>Teknikeri</a:t>
            </a:r>
            <a:r>
              <a:rPr lang="en-US" dirty="0" smtClean="0"/>
              <a:t> </a:t>
            </a:r>
            <a:r>
              <a:rPr lang="en-US" dirty="0" err="1" smtClean="0"/>
              <a:t>Unvanı</a:t>
            </a:r>
            <a:r>
              <a:rPr lang="en-US" dirty="0" smtClean="0"/>
              <a:t> </a:t>
            </a:r>
            <a:r>
              <a:rPr lang="en-US" dirty="0" err="1" smtClean="0"/>
              <a:t>ile</a:t>
            </a:r>
            <a:r>
              <a:rPr lang="en-US" dirty="0" smtClean="0"/>
              <a:t> </a:t>
            </a:r>
            <a:r>
              <a:rPr lang="en-US" dirty="0" err="1" smtClean="0"/>
              <a:t>mezun</a:t>
            </a:r>
            <a:r>
              <a:rPr lang="en-US" dirty="0" smtClean="0"/>
              <a:t> </a:t>
            </a:r>
            <a:r>
              <a:rPr lang="en-US" dirty="0" err="1" smtClean="0"/>
              <a:t>olacaklarıdırtanımı</a:t>
            </a:r>
            <a:r>
              <a:rPr lang="en-US" dirty="0" smtClean="0"/>
              <a:t> </a:t>
            </a:r>
            <a:r>
              <a:rPr lang="en-US" dirty="0" err="1" smtClean="0"/>
              <a:t>yapılan</a:t>
            </a:r>
            <a:r>
              <a:rPr lang="en-US" dirty="0" smtClean="0"/>
              <a:t> </a:t>
            </a:r>
            <a:r>
              <a:rPr lang="en-US" dirty="0" err="1" smtClean="0"/>
              <a:t>teknikerler</a:t>
            </a:r>
            <a:r>
              <a:rPr lang="en-US" dirty="0" smtClean="0"/>
              <a:t> </a:t>
            </a:r>
            <a:r>
              <a:rPr lang="en-US" dirty="0" err="1" smtClean="0"/>
              <a:t>mezuniyet</a:t>
            </a:r>
            <a:r>
              <a:rPr lang="en-US" dirty="0" smtClean="0"/>
              <a:t> </a:t>
            </a:r>
            <a:r>
              <a:rPr lang="en-US" dirty="0" err="1" smtClean="0"/>
              <a:t>sonrası</a:t>
            </a:r>
            <a:r>
              <a:rPr lang="en-US" dirty="0" smtClean="0"/>
              <a:t> </a:t>
            </a:r>
            <a:r>
              <a:rPr lang="en-US" dirty="0" err="1" smtClean="0"/>
              <a:t>Adli</a:t>
            </a:r>
            <a:r>
              <a:rPr lang="en-US" dirty="0" smtClean="0"/>
              <a:t> </a:t>
            </a:r>
            <a:r>
              <a:rPr lang="en-US" dirty="0" err="1" smtClean="0"/>
              <a:t>Tıp</a:t>
            </a:r>
            <a:r>
              <a:rPr lang="en-US" dirty="0" smtClean="0"/>
              <a:t> </a:t>
            </a:r>
            <a:r>
              <a:rPr lang="en-US" dirty="0" err="1" smtClean="0"/>
              <a:t>Anabilim</a:t>
            </a:r>
            <a:r>
              <a:rPr lang="en-US" dirty="0" smtClean="0"/>
              <a:t> </a:t>
            </a:r>
            <a:r>
              <a:rPr lang="en-US" dirty="0" err="1" smtClean="0"/>
              <a:t>Dallarında</a:t>
            </a:r>
            <a:r>
              <a:rPr lang="en-US" dirty="0" smtClean="0"/>
              <a:t>, </a:t>
            </a:r>
            <a:r>
              <a:rPr lang="en-US" dirty="0" err="1" smtClean="0"/>
              <a:t>Adli</a:t>
            </a:r>
            <a:r>
              <a:rPr lang="en-US" dirty="0" smtClean="0"/>
              <a:t> </a:t>
            </a:r>
            <a:r>
              <a:rPr lang="en-US" dirty="0" err="1" smtClean="0"/>
              <a:t>Tıp</a:t>
            </a:r>
            <a:r>
              <a:rPr lang="en-US" dirty="0" smtClean="0"/>
              <a:t> </a:t>
            </a:r>
            <a:r>
              <a:rPr lang="en-US" dirty="0" err="1" smtClean="0"/>
              <a:t>Enstitüleri</a:t>
            </a:r>
            <a:r>
              <a:rPr lang="en-US" dirty="0" smtClean="0"/>
              <a:t>, </a:t>
            </a:r>
            <a:r>
              <a:rPr lang="en-US" dirty="0" err="1" smtClean="0"/>
              <a:t>Adli</a:t>
            </a:r>
            <a:r>
              <a:rPr lang="en-US" dirty="0" smtClean="0"/>
              <a:t> </a:t>
            </a:r>
            <a:r>
              <a:rPr lang="en-US" dirty="0" err="1" smtClean="0"/>
              <a:t>Tıp</a:t>
            </a:r>
            <a:r>
              <a:rPr lang="en-US" dirty="0" smtClean="0"/>
              <a:t> </a:t>
            </a:r>
            <a:r>
              <a:rPr lang="en-US" dirty="0" err="1" smtClean="0"/>
              <a:t>Kurum</a:t>
            </a:r>
            <a:r>
              <a:rPr lang="en-US" dirty="0" smtClean="0"/>
              <a:t> </a:t>
            </a:r>
            <a:r>
              <a:rPr lang="en-US" dirty="0" err="1" smtClean="0"/>
              <a:t>ve</a:t>
            </a:r>
            <a:r>
              <a:rPr lang="en-US" dirty="0" smtClean="0"/>
              <a:t> </a:t>
            </a:r>
            <a:r>
              <a:rPr lang="en-US" dirty="0" err="1" smtClean="0"/>
              <a:t>buna</a:t>
            </a:r>
            <a:r>
              <a:rPr lang="en-US" dirty="0" smtClean="0"/>
              <a:t> </a:t>
            </a:r>
            <a:r>
              <a:rPr lang="en-US" dirty="0" err="1" smtClean="0"/>
              <a:t>bağlı</a:t>
            </a:r>
            <a:r>
              <a:rPr lang="en-US" dirty="0" smtClean="0"/>
              <a:t> </a:t>
            </a:r>
            <a:r>
              <a:rPr lang="en-US" dirty="0" err="1" smtClean="0"/>
              <a:t>Grup</a:t>
            </a:r>
            <a:r>
              <a:rPr lang="en-US" dirty="0" smtClean="0"/>
              <a:t> </a:t>
            </a:r>
            <a:r>
              <a:rPr lang="en-US" dirty="0" err="1" smtClean="0"/>
              <a:t>Başkanlıkları</a:t>
            </a:r>
            <a:r>
              <a:rPr lang="en-US" dirty="0" smtClean="0"/>
              <a:t>, </a:t>
            </a:r>
            <a:r>
              <a:rPr lang="en-US" dirty="0" err="1" smtClean="0"/>
              <a:t>Şube</a:t>
            </a:r>
            <a:r>
              <a:rPr lang="en-US" dirty="0" smtClean="0"/>
              <a:t> </a:t>
            </a:r>
            <a:r>
              <a:rPr lang="en-US" dirty="0" err="1" smtClean="0"/>
              <a:t>Müdürlükleri</a:t>
            </a:r>
            <a:r>
              <a:rPr lang="en-US" dirty="0" smtClean="0"/>
              <a:t> </a:t>
            </a:r>
            <a:r>
              <a:rPr lang="en-US" dirty="0" err="1" smtClean="0"/>
              <a:t>ile</a:t>
            </a:r>
            <a:r>
              <a:rPr lang="en-US" dirty="0" smtClean="0"/>
              <a:t> </a:t>
            </a:r>
            <a:r>
              <a:rPr lang="en-US" dirty="0" err="1" smtClean="0"/>
              <a:t>Adliyelerde</a:t>
            </a:r>
            <a:r>
              <a:rPr lang="en-US" dirty="0" smtClean="0"/>
              <a:t> </a:t>
            </a:r>
            <a:r>
              <a:rPr lang="en-US" dirty="0" err="1" smtClean="0"/>
              <a:t>otopsi</a:t>
            </a:r>
            <a:r>
              <a:rPr lang="en-US" dirty="0" smtClean="0"/>
              <a:t> </a:t>
            </a:r>
            <a:r>
              <a:rPr lang="en-US" dirty="0" err="1" smtClean="0"/>
              <a:t>yardımcıları</a:t>
            </a:r>
            <a:r>
              <a:rPr lang="en-US" dirty="0" smtClean="0"/>
              <a:t> </a:t>
            </a:r>
            <a:r>
              <a:rPr lang="en-US" dirty="0" err="1" smtClean="0"/>
              <a:t>olarak</a:t>
            </a:r>
            <a:r>
              <a:rPr lang="en-US" dirty="0" smtClean="0"/>
              <a:t> </a:t>
            </a:r>
            <a:r>
              <a:rPr lang="en-US" dirty="0" err="1" smtClean="0"/>
              <a:t>yer</a:t>
            </a:r>
            <a:r>
              <a:rPr lang="en-US" dirty="0" smtClean="0"/>
              <a:t> </a:t>
            </a:r>
            <a:r>
              <a:rPr lang="en-US" dirty="0" err="1" smtClean="0"/>
              <a:t>bulabileceklerdir</a:t>
            </a:r>
            <a:r>
              <a:rPr lang="en-US" dirty="0" smtClean="0"/>
              <a:t>.</a:t>
            </a:r>
            <a:br>
              <a:rPr lang="en-US" dirty="0" smtClean="0"/>
            </a:br>
            <a:r>
              <a:rPr lang="en-US" dirty="0" err="1" smtClean="0"/>
              <a:t>Adli</a:t>
            </a:r>
            <a:r>
              <a:rPr lang="en-US" dirty="0" smtClean="0"/>
              <a:t> </a:t>
            </a:r>
            <a:r>
              <a:rPr lang="en-US" dirty="0" err="1" smtClean="0"/>
              <a:t>Tıp</a:t>
            </a:r>
            <a:r>
              <a:rPr lang="en-US" dirty="0" smtClean="0"/>
              <a:t> </a:t>
            </a:r>
            <a:r>
              <a:rPr lang="en-US" dirty="0" err="1" smtClean="0"/>
              <a:t>Teknikerliği</a:t>
            </a:r>
            <a:r>
              <a:rPr lang="en-US" dirty="0" smtClean="0"/>
              <a:t> </a:t>
            </a:r>
            <a:r>
              <a:rPr lang="en-US" dirty="0" err="1" smtClean="0"/>
              <a:t>programında</a:t>
            </a:r>
            <a:r>
              <a:rPr lang="en-US" dirty="0" smtClean="0"/>
              <a:t> </a:t>
            </a:r>
            <a:r>
              <a:rPr lang="en-US" dirty="0" err="1" smtClean="0"/>
              <a:t>öğrenim</a:t>
            </a:r>
            <a:r>
              <a:rPr lang="en-US" dirty="0" smtClean="0"/>
              <a:t> </a:t>
            </a:r>
            <a:r>
              <a:rPr lang="en-US" dirty="0" err="1" smtClean="0"/>
              <a:t>görecek</a:t>
            </a:r>
            <a:r>
              <a:rPr lang="en-US" dirty="0" smtClean="0"/>
              <a:t> </a:t>
            </a:r>
            <a:r>
              <a:rPr lang="en-US" dirty="0" err="1" smtClean="0"/>
              <a:t>öğrencilerin</a:t>
            </a:r>
            <a:r>
              <a:rPr lang="en-US" dirty="0" smtClean="0"/>
              <a:t> </a:t>
            </a:r>
            <a:r>
              <a:rPr lang="en-US" dirty="0" err="1" smtClean="0"/>
              <a:t>başta</a:t>
            </a:r>
            <a:r>
              <a:rPr lang="en-US" dirty="0" smtClean="0"/>
              <a:t> Mersin </a:t>
            </a:r>
            <a:r>
              <a:rPr lang="en-US" dirty="0" err="1" smtClean="0"/>
              <a:t>Üniversitesi</a:t>
            </a:r>
            <a:r>
              <a:rPr lang="en-US" dirty="0" smtClean="0"/>
              <a:t> </a:t>
            </a:r>
            <a:r>
              <a:rPr lang="en-US" dirty="0" err="1" smtClean="0"/>
              <a:t>Tıp</a:t>
            </a:r>
            <a:r>
              <a:rPr lang="en-US" dirty="0" smtClean="0"/>
              <a:t> </a:t>
            </a:r>
            <a:r>
              <a:rPr lang="en-US" dirty="0" err="1" smtClean="0"/>
              <a:t>Fakültesi</a:t>
            </a:r>
            <a:r>
              <a:rPr lang="en-US" dirty="0" smtClean="0"/>
              <a:t> </a:t>
            </a:r>
            <a:r>
              <a:rPr lang="en-US" dirty="0" err="1" smtClean="0"/>
              <a:t>Araştırma</a:t>
            </a:r>
            <a:r>
              <a:rPr lang="en-US" dirty="0" smtClean="0"/>
              <a:t> </a:t>
            </a:r>
            <a:r>
              <a:rPr lang="en-US" dirty="0" err="1" smtClean="0"/>
              <a:t>ve</a:t>
            </a:r>
            <a:r>
              <a:rPr lang="en-US" dirty="0" smtClean="0"/>
              <a:t> </a:t>
            </a:r>
            <a:r>
              <a:rPr lang="en-US" dirty="0" err="1" smtClean="0"/>
              <a:t>Uygulama</a:t>
            </a:r>
            <a:r>
              <a:rPr lang="en-US" dirty="0" smtClean="0"/>
              <a:t> </a:t>
            </a:r>
            <a:r>
              <a:rPr lang="en-US" dirty="0" err="1" smtClean="0"/>
              <a:t>Hastanesi</a:t>
            </a:r>
            <a:r>
              <a:rPr lang="en-US" dirty="0" smtClean="0"/>
              <a:t>, </a:t>
            </a:r>
            <a:r>
              <a:rPr lang="en-US" dirty="0" err="1" smtClean="0"/>
              <a:t>Adli</a:t>
            </a:r>
            <a:r>
              <a:rPr lang="en-US" dirty="0" smtClean="0"/>
              <a:t> </a:t>
            </a:r>
            <a:r>
              <a:rPr lang="en-US" dirty="0" err="1" smtClean="0"/>
              <a:t>Tıp</a:t>
            </a:r>
            <a:r>
              <a:rPr lang="en-US" dirty="0" smtClean="0"/>
              <a:t> </a:t>
            </a:r>
            <a:r>
              <a:rPr lang="en-US" dirty="0" err="1" smtClean="0"/>
              <a:t>Anabilim</a:t>
            </a:r>
            <a:r>
              <a:rPr lang="en-US" dirty="0" smtClean="0"/>
              <a:t> </a:t>
            </a:r>
            <a:r>
              <a:rPr lang="en-US" dirty="0" err="1" smtClean="0"/>
              <a:t>Dalı</a:t>
            </a:r>
            <a:r>
              <a:rPr lang="en-US" dirty="0" smtClean="0"/>
              <a:t> </a:t>
            </a:r>
            <a:r>
              <a:rPr lang="en-US" dirty="0" err="1" smtClean="0"/>
              <a:t>olmak</a:t>
            </a:r>
            <a:r>
              <a:rPr lang="en-US" dirty="0" smtClean="0"/>
              <a:t> </a:t>
            </a:r>
            <a:r>
              <a:rPr lang="en-US" dirty="0" err="1" smtClean="0"/>
              <a:t>üzere</a:t>
            </a:r>
            <a:r>
              <a:rPr lang="en-US" dirty="0" smtClean="0"/>
              <a:t>, </a:t>
            </a:r>
            <a:r>
              <a:rPr lang="en-US" dirty="0" err="1" smtClean="0"/>
              <a:t>Adli</a:t>
            </a:r>
            <a:r>
              <a:rPr lang="en-US" dirty="0" smtClean="0"/>
              <a:t> </a:t>
            </a:r>
            <a:r>
              <a:rPr lang="en-US" dirty="0" err="1" smtClean="0"/>
              <a:t>Tıp</a:t>
            </a:r>
            <a:r>
              <a:rPr lang="en-US" dirty="0" smtClean="0"/>
              <a:t> </a:t>
            </a:r>
            <a:r>
              <a:rPr lang="en-US" dirty="0" err="1" smtClean="0"/>
              <a:t>Kurum</a:t>
            </a:r>
            <a:r>
              <a:rPr lang="en-US" dirty="0" smtClean="0"/>
              <a:t> Adana </a:t>
            </a:r>
            <a:r>
              <a:rPr lang="en-US" dirty="0" err="1" smtClean="0"/>
              <a:t>Grup</a:t>
            </a:r>
            <a:r>
              <a:rPr lang="en-US" dirty="0" smtClean="0"/>
              <a:t> </a:t>
            </a:r>
            <a:r>
              <a:rPr lang="en-US" dirty="0" err="1" smtClean="0"/>
              <a:t>Başkanlığı</a:t>
            </a:r>
            <a:r>
              <a:rPr lang="en-US" dirty="0" smtClean="0"/>
              <a:t>, </a:t>
            </a:r>
            <a:r>
              <a:rPr lang="en-US" dirty="0" err="1" smtClean="0"/>
              <a:t>Adli</a:t>
            </a:r>
            <a:r>
              <a:rPr lang="en-US" dirty="0" smtClean="0"/>
              <a:t> </a:t>
            </a:r>
            <a:r>
              <a:rPr lang="en-US" dirty="0" err="1" smtClean="0"/>
              <a:t>Tıp</a:t>
            </a:r>
            <a:r>
              <a:rPr lang="en-US" dirty="0" smtClean="0"/>
              <a:t> </a:t>
            </a:r>
            <a:r>
              <a:rPr lang="en-US" dirty="0" err="1" smtClean="0"/>
              <a:t>Kurum</a:t>
            </a:r>
            <a:r>
              <a:rPr lang="en-US" dirty="0" smtClean="0"/>
              <a:t> Mersin </a:t>
            </a:r>
            <a:r>
              <a:rPr lang="en-US" dirty="0" err="1" smtClean="0"/>
              <a:t>Şube</a:t>
            </a:r>
            <a:r>
              <a:rPr lang="en-US" dirty="0" smtClean="0"/>
              <a:t> </a:t>
            </a:r>
            <a:r>
              <a:rPr lang="en-US" dirty="0" err="1" smtClean="0"/>
              <a:t>Müdürlüğü</a:t>
            </a:r>
            <a:r>
              <a:rPr lang="en-US" dirty="0" smtClean="0"/>
              <a:t>, </a:t>
            </a:r>
            <a:r>
              <a:rPr lang="en-US" dirty="0" err="1" smtClean="0"/>
              <a:t>Adli</a:t>
            </a:r>
            <a:r>
              <a:rPr lang="en-US" dirty="0" smtClean="0"/>
              <a:t> </a:t>
            </a:r>
            <a:r>
              <a:rPr lang="en-US" dirty="0" err="1" smtClean="0"/>
              <a:t>Tıp</a:t>
            </a:r>
            <a:r>
              <a:rPr lang="en-US" dirty="0" smtClean="0"/>
              <a:t> </a:t>
            </a:r>
            <a:r>
              <a:rPr lang="en-US" dirty="0" err="1" smtClean="0"/>
              <a:t>Enstitülerinde</a:t>
            </a:r>
            <a:r>
              <a:rPr lang="en-US" dirty="0" smtClean="0"/>
              <a:t> </a:t>
            </a:r>
            <a:r>
              <a:rPr lang="en-US" dirty="0" err="1" smtClean="0"/>
              <a:t>ve</a:t>
            </a:r>
            <a:r>
              <a:rPr lang="en-US" dirty="0" smtClean="0"/>
              <a:t> </a:t>
            </a:r>
            <a:r>
              <a:rPr lang="en-US" dirty="0" err="1" smtClean="0"/>
              <a:t>diğer</a:t>
            </a:r>
            <a:r>
              <a:rPr lang="en-US" dirty="0" smtClean="0"/>
              <a:t> </a:t>
            </a:r>
            <a:r>
              <a:rPr lang="en-US" dirty="0" err="1" smtClean="0"/>
              <a:t>Adli</a:t>
            </a:r>
            <a:r>
              <a:rPr lang="en-US" dirty="0" smtClean="0"/>
              <a:t> </a:t>
            </a:r>
            <a:r>
              <a:rPr lang="en-US" dirty="0" err="1" smtClean="0"/>
              <a:t>Tıp</a:t>
            </a:r>
            <a:r>
              <a:rPr lang="en-US" dirty="0" smtClean="0"/>
              <a:t> </a:t>
            </a:r>
            <a:r>
              <a:rPr lang="en-US" dirty="0" err="1" smtClean="0"/>
              <a:t>Anabilim</a:t>
            </a:r>
            <a:r>
              <a:rPr lang="en-US" dirty="0" smtClean="0"/>
              <a:t> </a:t>
            </a:r>
            <a:r>
              <a:rPr lang="en-US" dirty="0" err="1" smtClean="0"/>
              <a:t>Dallarında</a:t>
            </a:r>
            <a:r>
              <a:rPr lang="en-US" dirty="0" smtClean="0"/>
              <a:t> </a:t>
            </a:r>
            <a:r>
              <a:rPr lang="en-US" dirty="0" err="1" smtClean="0"/>
              <a:t>staj</a:t>
            </a:r>
            <a:r>
              <a:rPr lang="en-US" dirty="0" smtClean="0"/>
              <a:t> </a:t>
            </a:r>
            <a:r>
              <a:rPr lang="en-US" dirty="0" err="1" smtClean="0"/>
              <a:t>ve</a:t>
            </a:r>
            <a:r>
              <a:rPr lang="en-US" dirty="0" smtClean="0"/>
              <a:t> </a:t>
            </a:r>
            <a:r>
              <a:rPr lang="en-US" dirty="0" err="1" smtClean="0"/>
              <a:t>uygulama</a:t>
            </a:r>
            <a:r>
              <a:rPr lang="en-US" dirty="0" smtClean="0"/>
              <a:t> </a:t>
            </a:r>
            <a:r>
              <a:rPr lang="en-US" dirty="0" err="1" smtClean="0"/>
              <a:t>imkanları</a:t>
            </a:r>
            <a:r>
              <a:rPr lang="en-US" dirty="0" smtClean="0"/>
              <a:t> </a:t>
            </a:r>
            <a:r>
              <a:rPr lang="en-US" dirty="0" err="1" smtClean="0"/>
              <a:t>sağlanacaktır</a:t>
            </a:r>
            <a:endParaRPr lang="tr-TR" dirty="0"/>
          </a:p>
        </p:txBody>
      </p:sp>
      <p:pic>
        <p:nvPicPr>
          <p:cNvPr id="3074" name="Picture 2" descr="https://encrypted-tbn0.gstatic.com/images?q=tbn:ANd9GcSRWtgg9e4ywC6Id-DXWJGJS5LNyldFdZ0T18OQt_AC8aGmpuTP3RkVNWY">
            <a:hlinkClick r:id="rId2"/>
          </p:cNvPr>
          <p:cNvPicPr>
            <a:picLocks noChangeAspect="1" noChangeArrowheads="1"/>
          </p:cNvPicPr>
          <p:nvPr/>
        </p:nvPicPr>
        <p:blipFill>
          <a:blip r:embed="rId3" cstate="print"/>
          <a:srcRect/>
          <a:stretch>
            <a:fillRect/>
          </a:stretch>
        </p:blipFill>
        <p:spPr bwMode="auto">
          <a:xfrm>
            <a:off x="285720" y="357166"/>
            <a:ext cx="1304925" cy="221457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224903" cy="6858000"/>
          </a:xfrm>
          <a:prstGeom prst="rect">
            <a:avLst/>
          </a:prstGeom>
        </p:spPr>
      </p:pic>
      <p:sp>
        <p:nvSpPr>
          <p:cNvPr id="4" name="Dikdörtgen 3"/>
          <p:cNvSpPr/>
          <p:nvPr/>
        </p:nvSpPr>
        <p:spPr>
          <a:xfrm>
            <a:off x="373340" y="404664"/>
            <a:ext cx="8424936" cy="1200329"/>
          </a:xfrm>
          <a:prstGeom prst="rect">
            <a:avLst/>
          </a:prstGeom>
        </p:spPr>
        <p:txBody>
          <a:bodyPr wrap="square">
            <a:spAutoFit/>
          </a:bodyPr>
          <a:lstStyle/>
          <a:p>
            <a:pPr marL="457200" indent="-457200" algn="ctr">
              <a:buBlip>
                <a:blip r:embed="rId3"/>
              </a:buBlip>
            </a:pPr>
            <a:endParaRPr lang="tr-TR" sz="3200" dirty="0" smtClean="0">
              <a:solidFill>
                <a:srgbClr val="FFFF00"/>
              </a:solidFill>
              <a:latin typeface="Times New Roman" panose="02020603050405020304" pitchFamily="18" charset="0"/>
              <a:cs typeface="Times New Roman" panose="02020603050405020304" pitchFamily="18" charset="0"/>
            </a:endParaRPr>
          </a:p>
          <a:p>
            <a:r>
              <a:rPr lang="tr-TR" sz="2000" b="1" dirty="0" smtClean="0"/>
              <a:t>                                            </a:t>
            </a:r>
            <a:r>
              <a:rPr lang="tr-TR" sz="2000" dirty="0" smtClean="0">
                <a:solidFill>
                  <a:schemeClr val="bg1"/>
                </a:solidFill>
              </a:rPr>
              <a:t>                                                                                                                                                           </a:t>
            </a:r>
          </a:p>
          <a:p>
            <a:pPr algn="just"/>
            <a:endParaRPr lang="tr-TR" sz="2000" dirty="0" smtClean="0">
              <a:solidFill>
                <a:schemeClr val="accent3"/>
              </a:solidFill>
              <a:latin typeface="Times New Roman" panose="02020603050405020304" pitchFamily="18" charset="0"/>
              <a:cs typeface="Times New Roman" panose="02020603050405020304" pitchFamily="18" charset="0"/>
            </a:endParaRPr>
          </a:p>
        </p:txBody>
      </p:sp>
      <p:sp>
        <p:nvSpPr>
          <p:cNvPr id="5" name="4 Dikdörtgen"/>
          <p:cNvSpPr/>
          <p:nvPr/>
        </p:nvSpPr>
        <p:spPr>
          <a:xfrm>
            <a:off x="2286000" y="889844"/>
            <a:ext cx="4572000" cy="2554545"/>
          </a:xfrm>
          <a:prstGeom prst="rect">
            <a:avLst/>
          </a:prstGeom>
        </p:spPr>
        <p:txBody>
          <a:bodyPr>
            <a:spAutoFit/>
          </a:bodyPr>
          <a:lstStyle/>
          <a:p>
            <a:r>
              <a:rPr lang="tr-TR" sz="4000" dirty="0" err="1" smtClean="0">
                <a:solidFill>
                  <a:srgbClr val="FFFF00"/>
                </a:solidFill>
              </a:rPr>
              <a:t>Att</a:t>
            </a:r>
            <a:r>
              <a:rPr lang="tr-TR" sz="4000" dirty="0" smtClean="0">
                <a:solidFill>
                  <a:srgbClr val="FFFF00"/>
                </a:solidFill>
              </a:rPr>
              <a:t> YGS 2 PUAN TÜRÜNDEN BAŞVURU İLE ALIM YAPMAKTADIR.</a:t>
            </a:r>
            <a:endParaRPr lang="tr-TR" sz="4000" dirty="0">
              <a:solidFill>
                <a:srgbClr val="FFFF00"/>
              </a:solidFill>
            </a:endParaRPr>
          </a:p>
        </p:txBody>
      </p:sp>
    </p:spTree>
    <p:extLst>
      <p:ext uri="{BB962C8B-B14F-4D97-AF65-F5344CB8AC3E}">
        <p14:creationId xmlns:p14="http://schemas.microsoft.com/office/powerpoint/2010/main" xmlns="" val="2720758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308760"/>
          </a:xfrm>
        </p:spPr>
        <p:txBody>
          <a:bodyPr>
            <a:normAutofit/>
          </a:bodyPr>
          <a:lstStyle/>
          <a:p>
            <a:pPr marL="457200" indent="-457200" algn="ctr"/>
            <a:r>
              <a:rPr lang="tr-TR" sz="3600" dirty="0" smtClean="0">
                <a:solidFill>
                  <a:srgbClr val="FFFF00"/>
                </a:solidFill>
                <a:latin typeface="Times New Roman" panose="02020603050405020304" pitchFamily="18" charset="0"/>
                <a:cs typeface="Times New Roman" panose="02020603050405020304" pitchFamily="18" charset="0"/>
              </a:rPr>
              <a:t>HALKLA İLİŞKİLER</a:t>
            </a:r>
            <a:r>
              <a:rPr lang="tr-TR" sz="1200" dirty="0" smtClean="0">
                <a:solidFill>
                  <a:srgbClr val="FFFF00"/>
                </a:solidFill>
                <a:latin typeface="Times New Roman" panose="02020603050405020304" pitchFamily="18" charset="0"/>
                <a:cs typeface="Times New Roman" panose="02020603050405020304" pitchFamily="18" charset="0"/>
              </a:rPr>
              <a:t/>
            </a:r>
            <a:br>
              <a:rPr lang="tr-TR" sz="1200" dirty="0" smtClean="0">
                <a:solidFill>
                  <a:srgbClr val="FFFF00"/>
                </a:solidFill>
                <a:latin typeface="Times New Roman" panose="02020603050405020304" pitchFamily="18" charset="0"/>
                <a:cs typeface="Times New Roman" panose="02020603050405020304" pitchFamily="18" charset="0"/>
              </a:rPr>
            </a:br>
            <a:r>
              <a:rPr lang="tr-TR" sz="1200" dirty="0" smtClean="0">
                <a:solidFill>
                  <a:schemeClr val="bg1"/>
                </a:solidFill>
                <a:latin typeface="Times New Roman" panose="02020603050405020304" pitchFamily="18" charset="0"/>
                <a:cs typeface="Times New Roman" panose="02020603050405020304" pitchFamily="18" charset="0"/>
              </a:rPr>
              <a:t/>
            </a:r>
            <a:br>
              <a:rPr lang="tr-TR" sz="1200" dirty="0" smtClean="0">
                <a:solidFill>
                  <a:schemeClr val="bg1"/>
                </a:solidFill>
                <a:latin typeface="Times New Roman" panose="02020603050405020304" pitchFamily="18" charset="0"/>
                <a:cs typeface="Times New Roman" panose="02020603050405020304" pitchFamily="18" charset="0"/>
              </a:rPr>
            </a:br>
            <a:endParaRPr lang="tr-TR" sz="1200" dirty="0"/>
          </a:p>
        </p:txBody>
      </p:sp>
      <p:sp>
        <p:nvSpPr>
          <p:cNvPr id="3" name="2 İçerik Yer Tutucusu"/>
          <p:cNvSpPr>
            <a:spLocks noGrp="1"/>
          </p:cNvSpPr>
          <p:nvPr>
            <p:ph idx="1"/>
          </p:nvPr>
        </p:nvSpPr>
        <p:spPr>
          <a:xfrm>
            <a:off x="4355976" y="1609416"/>
            <a:ext cx="2664296" cy="4846320"/>
          </a:xfrm>
        </p:spPr>
        <p:txBody>
          <a:bodyPr>
            <a:normAutofit fontScale="92500"/>
          </a:bodyPr>
          <a:lstStyle/>
          <a:p>
            <a:r>
              <a:rPr lang="tr-TR" dirty="0" smtClean="0"/>
              <a:t>Kurumları halka tanıtmak, hedef kitle üzerinde olumlu imaj yaratmak ve prestijlerini yükseltmeye yönelik çalışıp araştırma yapacak eleman yetiştirilmektedir</a:t>
            </a:r>
            <a:endParaRPr lang="tr-TR" dirty="0"/>
          </a:p>
        </p:txBody>
      </p:sp>
      <p:graphicFrame>
        <p:nvGraphicFramePr>
          <p:cNvPr id="4" name="Object 2"/>
          <p:cNvGraphicFramePr>
            <a:graphicFrameLocks noChangeAspect="1"/>
          </p:cNvGraphicFramePr>
          <p:nvPr/>
        </p:nvGraphicFramePr>
        <p:xfrm>
          <a:off x="0" y="1714488"/>
          <a:ext cx="3810000" cy="3698875"/>
        </p:xfrm>
        <a:graphic>
          <a:graphicData uri="http://schemas.openxmlformats.org/presentationml/2006/ole">
            <p:oleObj spid="_x0000_s1026" name="Clip" r:id="rId3" imgW="1845000" imgH="1791000" progId="">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ŞARTLARI</a:t>
            </a:r>
            <a:endParaRPr lang="tr-TR" dirty="0"/>
          </a:p>
        </p:txBody>
      </p:sp>
      <p:sp>
        <p:nvSpPr>
          <p:cNvPr id="3" name="2 İçerik Yer Tutucusu"/>
          <p:cNvSpPr>
            <a:spLocks noGrp="1"/>
          </p:cNvSpPr>
          <p:nvPr>
            <p:ph idx="1"/>
          </p:nvPr>
        </p:nvSpPr>
        <p:spPr>
          <a:xfrm>
            <a:off x="457200" y="1609416"/>
            <a:ext cx="2471726" cy="4846320"/>
          </a:xfrm>
        </p:spPr>
        <p:txBody>
          <a:bodyPr>
            <a:normAutofit fontScale="77500" lnSpcReduction="20000"/>
          </a:bodyPr>
          <a:lstStyle/>
          <a:p>
            <a:r>
              <a:rPr lang="tr-TR" dirty="0" smtClean="0"/>
              <a:t>Mezunlar hemen her sektörde, reklam ve kamuoyu araştırmaları ile ilgili kuruluşlarda görev alabilirler. Ayrıca müşteri ilişkileri yöneticisi, danışman, ürün ya da hizmet sorumlusu olarak da çalışabilirler.</a:t>
            </a:r>
          </a:p>
          <a:p>
            <a:endParaRPr lang="tr-TR" dirty="0"/>
          </a:p>
        </p:txBody>
      </p:sp>
      <p:pic>
        <p:nvPicPr>
          <p:cNvPr id="93186" name="Picture 2" descr="https://encrypted-tbn2.gstatic.com/images?q=tbn:ANd9GcRR6llSADJ2zQR2oEF7s_Q_ymnHz5TXF_qHmqZE4n5RXvUZj5heOWwavlc">
            <a:hlinkClick r:id="rId2"/>
          </p:cNvPr>
          <p:cNvPicPr>
            <a:picLocks noChangeAspect="1" noChangeArrowheads="1"/>
          </p:cNvPicPr>
          <p:nvPr/>
        </p:nvPicPr>
        <p:blipFill>
          <a:blip r:embed="rId3" cstate="print"/>
          <a:srcRect/>
          <a:stretch>
            <a:fillRect/>
          </a:stretch>
        </p:blipFill>
        <p:spPr bwMode="auto">
          <a:xfrm>
            <a:off x="3929058" y="2000240"/>
            <a:ext cx="4286280" cy="385765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Halkla ilişkiler  programına girmek isteyen bir kimsenin sosyal bilimlere ilgili ve bu alanda başarılı, normalin üzerinde bir sözel yeteneğe ve ikna gücüne sahip, girişken, insanlarla etkileşimde bulunmaktan hoşlanan, çevredeki kaynakları seferber edebilen, yaratıcı bir kişi olması gerekir.  Halkla ilişkiler programını bitirenler çeşitli kurumlarda "Halkla İlişkiler Elemanı" olarak görev alırlar. Halkla ilişkiler elemanları çalıştıkları kurumun tanıtımı için broşürler, ilanlar hazırlar, sergi, toplantı, fuar vb. etkinlikleri düzenler ve kurumun çevrede iyi bir görünüm kazanmasına çalışır; kurumla ilgili yayınları derler ve ilgililere iletir. Halkla ilişkiler alanında yetişenler resmi ve özel kuruluşların tanıtım birimlerinde, reklam ve kamuoyu araştırmaları ile ilgili kuruluşlarda görev alabilirler. Halkla ilişkiler programını bitirenler, öğretmenlik meslek bilgisi eğitimi de almış olmak koşulu ile, meslek liselerinin, gazetecilik ve iletişim alanındaki derslerine öğretmen olarak atanabilmektedirler.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114668" cy="4846320"/>
          </a:xfrm>
        </p:spPr>
        <p:txBody>
          <a:bodyPr>
            <a:normAutofit fontScale="77500" lnSpcReduction="20000"/>
          </a:bodyPr>
          <a:lstStyle/>
          <a:p>
            <a:r>
              <a:rPr lang="tr-TR" dirty="0" smtClean="0"/>
              <a:t>Halkla ilişkiler alanında yetişenler resmi ve özel kuruluşların tanıtım birimlerinde, reklam ve kamuoyu araştırmaları ile ilgili kuruluşlarda görev alabilirler. Halkla ilişkiler programını bitirenler, öğretmenlik meslek bilgisi eğitimi de almış olmak koşulu ile, meslek liselerinin, gazetecilik ve iletişim alanındaki derslerine öğretmen olarak atanabilmektedirler..</a:t>
            </a:r>
            <a:endParaRPr lang="tr-TR" dirty="0"/>
          </a:p>
        </p:txBody>
      </p:sp>
      <p:pic>
        <p:nvPicPr>
          <p:cNvPr id="91138" name="Picture 2" descr="https://encrypted-tbn3.gstatic.com/images?q=tbn:ANd9GcQrHeVHVLRqjxVRiRE9oAHHMNx-7UVGpLFD18wilJBbVX6xJRz-3IbocQ">
            <a:hlinkClick r:id="rId2"/>
          </p:cNvPr>
          <p:cNvPicPr>
            <a:picLocks noChangeAspect="1" noChangeArrowheads="1"/>
          </p:cNvPicPr>
          <p:nvPr/>
        </p:nvPicPr>
        <p:blipFill>
          <a:blip r:embed="rId3" cstate="print"/>
          <a:srcRect/>
          <a:stretch>
            <a:fillRect/>
          </a:stretch>
        </p:blipFill>
        <p:spPr bwMode="auto">
          <a:xfrm>
            <a:off x="5286380" y="928670"/>
            <a:ext cx="2714644" cy="507209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r>
              <a:rPr lang="tr-TR" b="1" dirty="0" smtClean="0"/>
              <a:t>GÖREVLER</a:t>
            </a:r>
          </a:p>
          <a:p>
            <a:pPr>
              <a:buNone/>
            </a:pPr>
            <a:r>
              <a:rPr lang="tr-TR" dirty="0" smtClean="0"/>
              <a:t> </a:t>
            </a:r>
          </a:p>
          <a:p>
            <a:r>
              <a:rPr lang="tr-TR" dirty="0" smtClean="0"/>
              <a:t>      Suçun işlenmesine veya işlenen suçun tekrarlanmasına engel olur, </a:t>
            </a:r>
          </a:p>
          <a:p>
            <a:r>
              <a:rPr lang="tr-TR" dirty="0" smtClean="0"/>
              <a:t>      İzinsiz toplantı ve yürüyüşlere engel olur ve bununla ilgili önlemler alır, </a:t>
            </a:r>
          </a:p>
          <a:p>
            <a:r>
              <a:rPr lang="tr-TR" dirty="0" smtClean="0"/>
              <a:t>-         Yangın, sel ve deprem gibi afetlerde olay yerinde tedbirler alır, </a:t>
            </a:r>
          </a:p>
          <a:p>
            <a:r>
              <a:rPr lang="tr-TR" dirty="0" smtClean="0"/>
              <a:t>-         Trafik düzenini ve akışını sağlar, </a:t>
            </a:r>
          </a:p>
          <a:p>
            <a:r>
              <a:rPr lang="tr-TR" dirty="0" smtClean="0"/>
              <a:t>-         İzinsiz açılan otel, gazino, kahvehane, bar, sinema vb. yerleri kapatır, </a:t>
            </a:r>
          </a:p>
          <a:p>
            <a:r>
              <a:rPr lang="tr-TR" dirty="0" smtClean="0"/>
              <a:t>     Halkın huzurunu bozan, kaçak mal, uyuşturucu madde alan ve satan, aşırı derecede sarhoş olanları yakalayıp yargı organlarına teslim eder, haklarında yasal işlemleri yapar, </a:t>
            </a:r>
          </a:p>
          <a:p>
            <a:r>
              <a:rPr lang="tr-TR" dirty="0" smtClean="0"/>
              <a:t>   Güvenlik altında bulunan kişi, bina vb. yerlere yapılan saldırıları engeller, </a:t>
            </a:r>
          </a:p>
          <a:p>
            <a:r>
              <a:rPr lang="tr-TR" dirty="0" smtClean="0"/>
              <a:t> Devlete karşı suç işleme eğiliminde olanları izler, suç kanıtlarını belirler ve suçluları yakalar. </a:t>
            </a:r>
          </a:p>
          <a:p>
            <a:pPr>
              <a:buNone/>
            </a:pPr>
            <a:endParaRPr lang="tr-T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a:p>
        </p:txBody>
      </p:sp>
      <p:pic>
        <p:nvPicPr>
          <p:cNvPr id="4"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3719"/>
            <a:ext cx="9144000" cy="6834305"/>
          </a:xfrm>
          <a:prstGeom prst="rect">
            <a:avLst/>
          </a:prstGeom>
        </p:spPr>
      </p:pic>
      <p:sp>
        <p:nvSpPr>
          <p:cNvPr id="7" name="6 Dikdörtgen"/>
          <p:cNvSpPr/>
          <p:nvPr/>
        </p:nvSpPr>
        <p:spPr>
          <a:xfrm>
            <a:off x="2286000" y="2690336"/>
            <a:ext cx="4572000" cy="1477328"/>
          </a:xfrm>
          <a:prstGeom prst="rect">
            <a:avLst/>
          </a:prstGeom>
        </p:spPr>
        <p:txBody>
          <a:bodyPr>
            <a:spAutoFit/>
          </a:bodyPr>
          <a:lstStyle/>
          <a:p>
            <a:r>
              <a:rPr lang="tr-TR" dirty="0" smtClean="0">
                <a:solidFill>
                  <a:srgbClr val="FFFF00"/>
                </a:solidFill>
              </a:rPr>
              <a:t>HALKLA İLİŞKİLER BÖLÜMÜ 4 YILLIKTIR. </a:t>
            </a:r>
          </a:p>
          <a:p>
            <a:endParaRPr lang="tr-TR" dirty="0" smtClean="0">
              <a:solidFill>
                <a:srgbClr val="FFFF00"/>
              </a:solidFill>
            </a:endParaRPr>
          </a:p>
          <a:p>
            <a:endParaRPr lang="tr-TR" dirty="0" smtClean="0">
              <a:solidFill>
                <a:srgbClr val="FFFF00"/>
              </a:solidFill>
            </a:endParaRPr>
          </a:p>
          <a:p>
            <a:r>
              <a:rPr lang="tr-TR" dirty="0" smtClean="0">
                <a:solidFill>
                  <a:srgbClr val="FFFF00"/>
                </a:solidFill>
              </a:rPr>
              <a:t>AÇIK ÖĞRETİM FAKÜLTESİ DE BULUNMAKTADIR ( 2 yıl)</a:t>
            </a:r>
            <a:endParaRPr lang="tr-TR" dirty="0">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6563072" cy="4846320"/>
          </a:xfrm>
        </p:spPr>
        <p:txBody>
          <a:bodyPr>
            <a:normAutofit fontScale="85000" lnSpcReduction="20000"/>
          </a:bodyPr>
          <a:lstStyle/>
          <a:p>
            <a:r>
              <a:rPr lang="tr-TR" b="1" dirty="0" smtClean="0"/>
              <a:t>ÇALIŞMA ALANLARI VE  İŞ BULMA OLANAKLARI   </a:t>
            </a:r>
            <a:endParaRPr lang="tr-TR" dirty="0" smtClean="0"/>
          </a:p>
          <a:p>
            <a:r>
              <a:rPr lang="tr-TR" dirty="0" smtClean="0"/>
              <a:t>Halkla ilişkiler görevlisi, bürolarda, otellerde, gazetelerde, yayıncılık alanlarında, bankalarda, reklam ajanslarında, fabrikalarda, hastanelerde, çeşitli kuruluşların organizasyon faaliyetlerinde çalışma olanağına sahiptir. </a:t>
            </a:r>
          </a:p>
          <a:p>
            <a:pPr>
              <a:buNone/>
            </a:pPr>
            <a:r>
              <a:rPr lang="tr-TR" b="1" dirty="0" smtClean="0"/>
              <a:t>  </a:t>
            </a:r>
            <a:endParaRPr lang="tr-TR" dirty="0" smtClean="0"/>
          </a:p>
          <a:p>
            <a:r>
              <a:rPr lang="tr-TR" b="1" dirty="0" smtClean="0"/>
              <a:t>MESLEK EĞİTİMİNİN VERİLDİĞİ YERLER </a:t>
            </a:r>
            <a:endParaRPr lang="tr-TR" dirty="0" smtClean="0"/>
          </a:p>
          <a:p>
            <a:pPr>
              <a:buNone/>
            </a:pPr>
            <a:r>
              <a:rPr lang="tr-TR" b="1" dirty="0" smtClean="0"/>
              <a:t>  </a:t>
            </a:r>
            <a:endParaRPr lang="tr-TR" dirty="0" smtClean="0"/>
          </a:p>
          <a:p>
            <a:r>
              <a:rPr lang="tr-TR" dirty="0" smtClean="0"/>
              <a:t>Mesleki eğitim; çeşitli üniversitelere bağlı iletişim fakültelerinin "Halkla İlişkiler ve Tanıtım" ve "Halkla İlişkiler" bölümlerinde verilmektedir. Ayrıca Anadolu Üniversitesi Açık Öğretim Fakültesi "Halkla İlişkiler" bölümünde 2 yıllık eğitim verilmektedir. </a:t>
            </a:r>
          </a:p>
          <a:p>
            <a:pPr>
              <a:buNone/>
            </a:pPr>
            <a:endParaRPr lang="tr-TR" dirty="0" smtClean="0"/>
          </a:p>
          <a:p>
            <a:pPr>
              <a:buNone/>
            </a:pP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u="sng" dirty="0" smtClean="0"/>
              <a:t>HEMŞİRELİK</a:t>
            </a:r>
            <a:r>
              <a:rPr lang="tr-TR" dirty="0" smtClean="0"/>
              <a:t/>
            </a:r>
            <a:br>
              <a:rPr lang="tr-TR" dirty="0" smtClean="0"/>
            </a:br>
            <a:endParaRPr lang="tr-TR" dirty="0"/>
          </a:p>
        </p:txBody>
      </p:sp>
      <p:sp>
        <p:nvSpPr>
          <p:cNvPr id="3" name="2 İçerik Yer Tutucusu"/>
          <p:cNvSpPr>
            <a:spLocks noGrp="1"/>
          </p:cNvSpPr>
          <p:nvPr>
            <p:ph idx="1"/>
          </p:nvPr>
        </p:nvSpPr>
        <p:spPr>
          <a:xfrm>
            <a:off x="457200" y="1609416"/>
            <a:ext cx="3686172" cy="4846320"/>
          </a:xfrm>
        </p:spPr>
        <p:txBody>
          <a:bodyPr>
            <a:normAutofit fontScale="70000" lnSpcReduction="20000"/>
          </a:bodyPr>
          <a:lstStyle/>
          <a:p>
            <a:pPr>
              <a:buNone/>
            </a:pPr>
            <a:endParaRPr lang="tr-TR" dirty="0" smtClean="0"/>
          </a:p>
          <a:p>
            <a:r>
              <a:rPr lang="tr-TR" dirty="0" smtClean="0"/>
              <a:t>birey, aile ve toplum sağlığının korunması, hastalık halinde, hekim tarafından saptanan tedavinin uygulanması, hasta bakımının planlanması ve örgütlenmesi ve uygulanması ile ilgili hizmetler yürütecek sağlık personelini yetiştirmektir. Eğitim programı, birbirine bağlı temel tıp bilimleri, fen ve sosyal bilimler, mesleki bilimler, hemşirelikte yönetim, hemşirelikte öğretim gibi temel dersleri ve bu derslerin uygulamalarını kapsar</a:t>
            </a:r>
            <a:endParaRPr lang="tr-TR" dirty="0"/>
          </a:p>
        </p:txBody>
      </p:sp>
      <p:pic>
        <p:nvPicPr>
          <p:cNvPr id="88066" name="Picture 2" descr="https://encrypted-tbn1.gstatic.com/images?q=tbn:ANd9GcT9ldzmG59muxPV9pL4ja3MruZIK2firbGNaWpKX3l-fI6PLf1GKs3PMt4">
            <a:hlinkClick r:id="rId2"/>
          </p:cNvPr>
          <p:cNvPicPr>
            <a:picLocks noChangeAspect="1" noChangeArrowheads="1"/>
          </p:cNvPicPr>
          <p:nvPr/>
        </p:nvPicPr>
        <p:blipFill>
          <a:blip r:embed="rId3" cstate="print"/>
          <a:srcRect/>
          <a:stretch>
            <a:fillRect/>
          </a:stretch>
        </p:blipFill>
        <p:spPr bwMode="auto">
          <a:xfrm>
            <a:off x="5214942" y="1643050"/>
            <a:ext cx="2714644" cy="500066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781"/>
            <a:ext cx="9144000" cy="6834305"/>
          </a:xfrm>
          <a:prstGeom prst="rect">
            <a:avLst/>
          </a:prstGeom>
        </p:spPr>
      </p:pic>
      <p:sp>
        <p:nvSpPr>
          <p:cNvPr id="3" name="Metin kutusu 2"/>
          <p:cNvSpPr txBox="1"/>
          <p:nvPr/>
        </p:nvSpPr>
        <p:spPr>
          <a:xfrm rot="10800000" flipH="1" flipV="1">
            <a:off x="262996" y="2046331"/>
            <a:ext cx="8881004" cy="646331"/>
          </a:xfrm>
          <a:prstGeom prst="rect">
            <a:avLst/>
          </a:prstGeom>
          <a:noFill/>
        </p:spPr>
        <p:txBody>
          <a:bodyPr wrap="square" rtlCol="0">
            <a:spAutoFit/>
          </a:bodyPr>
          <a:lstStyle/>
          <a:p>
            <a:endParaRPr lang="tr-TR" sz="3600" dirty="0" smtClean="0">
              <a:solidFill>
                <a:schemeClr val="tx2">
                  <a:lumMod val="60000"/>
                  <a:lumOff val="40000"/>
                </a:schemeClr>
              </a:solidFill>
            </a:endParaRPr>
          </a:p>
        </p:txBody>
      </p:sp>
      <p:sp>
        <p:nvSpPr>
          <p:cNvPr id="4" name="3 Dikdörtgen"/>
          <p:cNvSpPr/>
          <p:nvPr/>
        </p:nvSpPr>
        <p:spPr>
          <a:xfrm>
            <a:off x="1000100" y="1071546"/>
            <a:ext cx="7643866" cy="1754326"/>
          </a:xfrm>
          <a:prstGeom prst="rect">
            <a:avLst/>
          </a:prstGeom>
        </p:spPr>
        <p:txBody>
          <a:bodyPr wrap="square">
            <a:spAutoFit/>
          </a:bodyPr>
          <a:lstStyle/>
          <a:p>
            <a:r>
              <a:rPr lang="tr-TR" dirty="0" smtClean="0">
                <a:solidFill>
                  <a:srgbClr val="FFFF00"/>
                </a:solidFill>
              </a:rPr>
              <a:t>Derslerin eğitim ve yaz dönemindeki klinik uygulama ve stajları öğretim elemanlarının denetiminde yaptırılır. Hemşirelik alanında çalışmak isteyenlerin bedence sağlıklı, insanlarla iyi iletişim kurabilen, uyanık, sabırlı, dürüst, hoşgörülü, soğukkanlı, sorumluluk duygusuna sahip ve insanlara, özellikle sağlığını kaybetmiş insanlara yardım etmekten doyum sağlayan kimseler olmaları ve mesleği sevmeleri gerekir</a:t>
            </a:r>
            <a:r>
              <a:rPr lang="tr-TR" dirty="0" smtClean="0"/>
              <a:t>.</a:t>
            </a:r>
            <a:endParaRPr lang="tr-TR" dirty="0"/>
          </a:p>
        </p:txBody>
      </p:sp>
    </p:spTree>
    <p:extLst>
      <p:ext uri="{BB962C8B-B14F-4D97-AF65-F5344CB8AC3E}">
        <p14:creationId xmlns:p14="http://schemas.microsoft.com/office/powerpoint/2010/main" xmlns="" val="1822062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610744" cy="4846320"/>
          </a:xfrm>
        </p:spPr>
        <p:txBody>
          <a:bodyPr>
            <a:normAutofit fontScale="77500" lnSpcReduction="20000"/>
          </a:bodyPr>
          <a:lstStyle/>
          <a:p>
            <a:r>
              <a:rPr lang="tr-TR" dirty="0" smtClean="0"/>
              <a:t> Tedavi edici hizmet alanında hemşire, bireyi fizyolojik, psikolojik ve sosyal bir bütün olarak ele alır ve bakım verir. Bu bakımı verirken solunum, beslenme, boşaltım, hareket ve uygun pozisyon, uyku, dinlenme, uygun giyim, beden ısısı, temizlik gibi temel insan ihtiyaçlarını dikkate alır ve uygulama yapar, hasta için öngörülen tedavileri uygular, takip eder, hastayı gözler, yazılı rapor tutar..</a:t>
            </a:r>
            <a:endParaRPr lang="tr-TR" dirty="0"/>
          </a:p>
        </p:txBody>
      </p:sp>
      <p:pic>
        <p:nvPicPr>
          <p:cNvPr id="86018" name="Picture 2" descr="https://encrypted-tbn2.gstatic.com/images?q=tbn:ANd9GcQ4z_rwN0YLIa61MkkWJu7JFlVuXnjKlaxs2ei80TcaT0T05xg3SJ82Shc">
            <a:hlinkClick r:id="rId2"/>
          </p:cNvPr>
          <p:cNvPicPr>
            <a:picLocks noChangeAspect="1" noChangeArrowheads="1"/>
          </p:cNvPicPr>
          <p:nvPr/>
        </p:nvPicPr>
        <p:blipFill>
          <a:blip r:embed="rId3" cstate="print"/>
          <a:srcRect/>
          <a:stretch>
            <a:fillRect/>
          </a:stretch>
        </p:blipFill>
        <p:spPr bwMode="auto">
          <a:xfrm>
            <a:off x="5072066" y="1142984"/>
            <a:ext cx="2857520" cy="3786214"/>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Hemşire ayrıca, polikliniklerde hastanın muayene ve teşhis işlemlerine yardımcı olur, hastaya açıklayıcı bilgi verir, ameliyathanede, fiziksel ortamı hazırlar, ameliyat ekibine yardımcı olur, ayılma odasında hastanın ameliyat sonrası ön bakımını yapar. Koruyucu sağlık hizmetleri alanında hemşire, ana-çocuk sağlığı ve aile planlaması hizmetlerinin yürütülmesi, sağlık eğitiminin verilmesi, bulaşıcı hastalıklardan korunma ve istatistiksel bilgilerin toplanması ve değerlendirilmesinde görev alır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a:t>
            </a:r>
            <a:endParaRPr lang="tr-TR" dirty="0"/>
          </a:p>
        </p:txBody>
      </p:sp>
      <p:sp>
        <p:nvSpPr>
          <p:cNvPr id="3" name="2 İçerik Yer Tutucusu"/>
          <p:cNvSpPr>
            <a:spLocks noGrp="1"/>
          </p:cNvSpPr>
          <p:nvPr>
            <p:ph idx="1"/>
          </p:nvPr>
        </p:nvSpPr>
        <p:spPr>
          <a:xfrm>
            <a:off x="457200" y="1609416"/>
            <a:ext cx="3114668" cy="4846320"/>
          </a:xfrm>
        </p:spPr>
        <p:txBody>
          <a:bodyPr>
            <a:normAutofit fontScale="62500" lnSpcReduction="20000"/>
          </a:bodyPr>
          <a:lstStyle/>
          <a:p>
            <a:r>
              <a:rPr lang="tr-TR" dirty="0" smtClean="0"/>
              <a:t>Hukuk programının amacı, toplumda bireylerin birbirleri ile ve devletle veya devletlerin birbirleriyle ilişkilerini düzenleyen yasaların uygulanması sırasında ortaya çıkacak anlaşmazlıkların çözümü konusunda eğitim yapmaktır. Hukuk programında hukuk felsefesi ve sosyolojisi, Türk hukuk tarihi, anayasa hukuku, Roma özel hukuku, medeni hukuk, idare hukuku, devletler umumi hukuku, İslam hukuku, borçlar hukuku, ceza hukuku, ticaret hukuku ve vergi hukuku gibi meslek dersleri verilir.</a:t>
            </a:r>
            <a:endParaRPr lang="tr-TR" dirty="0"/>
          </a:p>
        </p:txBody>
      </p:sp>
      <p:pic>
        <p:nvPicPr>
          <p:cNvPr id="83970" name="Picture 2" descr="https://encrypted-tbn2.gstatic.com/images?q=tbn:ANd9GcRoGoJAPtjrRTcjqtmWMA6-m9Wny3xSRsEzd7_ZdueR4FprH-NpdW0kNOU">
            <a:hlinkClick r:id="rId2"/>
          </p:cNvPr>
          <p:cNvPicPr>
            <a:picLocks noChangeAspect="1" noChangeArrowheads="1"/>
          </p:cNvPicPr>
          <p:nvPr/>
        </p:nvPicPr>
        <p:blipFill>
          <a:blip r:embed="rId3" cstate="print"/>
          <a:srcRect/>
          <a:stretch>
            <a:fillRect/>
          </a:stretch>
        </p:blipFill>
        <p:spPr bwMode="auto">
          <a:xfrm>
            <a:off x="3786182" y="1071546"/>
            <a:ext cx="3095640" cy="4429156"/>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57628"/>
            <a:ext cx="7239000" cy="2598108"/>
          </a:xfrm>
        </p:spPr>
        <p:txBody>
          <a:bodyPr>
            <a:normAutofit fontScale="92500" lnSpcReduction="10000"/>
          </a:bodyPr>
          <a:lstStyle/>
          <a:p>
            <a:r>
              <a:rPr lang="tr-TR" dirty="0" smtClean="0"/>
              <a:t>Hukuk fakültesine girmek isteyenler hukukun, sorumluluğu çok fazla olan bir meslek alanı olduğunu, sürekli çalışma, okuma ve araştırma gerektirdiğini öncelikle kabul etmelidirler. Sabır ve anlayış da bu alanda başarı için gerekli niteliklerdir. Hukuk programını bitirenlere “Hukukçu” unvanı verilir.</a:t>
            </a:r>
            <a:endParaRPr lang="tr-TR" dirty="0"/>
          </a:p>
        </p:txBody>
      </p:sp>
      <p:pic>
        <p:nvPicPr>
          <p:cNvPr id="82946" name="Picture 2" descr="https://encrypted-tbn0.gstatic.com/images?q=tbn:ANd9GcSUik9uIIVojQXNfRlJs0YQdxr_mACQLr8DUCZJR28g53RaFuIqXCO1YdHg">
            <a:hlinkClick r:id="rId2"/>
          </p:cNvPr>
          <p:cNvPicPr>
            <a:picLocks noChangeAspect="1" noChangeArrowheads="1"/>
          </p:cNvPicPr>
          <p:nvPr/>
        </p:nvPicPr>
        <p:blipFill>
          <a:blip r:embed="rId3" cstate="print"/>
          <a:srcRect/>
          <a:stretch>
            <a:fillRect/>
          </a:stretch>
        </p:blipFill>
        <p:spPr bwMode="auto">
          <a:xfrm>
            <a:off x="1571604" y="1357298"/>
            <a:ext cx="4714908" cy="214314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dirty="0" smtClean="0"/>
          </a:p>
          <a:p>
            <a:endParaRPr lang="tr-TR" dirty="0" smtClean="0"/>
          </a:p>
          <a:p>
            <a:endParaRPr lang="tr-TR" dirty="0" smtClean="0"/>
          </a:p>
          <a:p>
            <a:endParaRPr lang="tr-TR" dirty="0" smtClean="0"/>
          </a:p>
          <a:p>
            <a:r>
              <a:rPr lang="tr-TR" dirty="0" smtClean="0"/>
              <a:t>Hakim veya savcı olabilmek için bir hukuk fakültesini bitirdikten sonra mahkemelerde staj yapmak gereklidir. Hakim veya savcı olmak isteyen bir kimse hukuk fakültesini bitirdikten sonra Adalet Bakanlığına başvurur. </a:t>
            </a:r>
          </a:p>
          <a:p>
            <a:endParaRPr lang="tr-TR" dirty="0"/>
          </a:p>
        </p:txBody>
      </p:sp>
      <p:pic>
        <p:nvPicPr>
          <p:cNvPr id="81922" name="Picture 2" descr="https://encrypted-tbn2.gstatic.com/images?q=tbn:ANd9GcRagCF98O4p641Crh5WnrQHiihPArpjnbJamxditFyl5XtudrsPMgCCxtUf">
            <a:hlinkClick r:id="rId2"/>
          </p:cNvPr>
          <p:cNvPicPr>
            <a:picLocks noChangeAspect="1" noChangeArrowheads="1"/>
          </p:cNvPicPr>
          <p:nvPr/>
        </p:nvPicPr>
        <p:blipFill>
          <a:blip r:embed="rId3" cstate="print"/>
          <a:srcRect/>
          <a:stretch>
            <a:fillRect/>
          </a:stretch>
        </p:blipFill>
        <p:spPr bwMode="auto">
          <a:xfrm>
            <a:off x="357158" y="285728"/>
            <a:ext cx="2786082" cy="2286016"/>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Avukatlık genellikle serbest yürütülen bir meslektir. Avukatlar insanların hukuki sorunlarıyla uğraşırlar. Avukat kendisine başvuranın şikayetini dinler, gerekirse davanın açılması için yol gösterir, savunmayı hazırlar ve mahkemede yargıca yazılı ya da sözlü olarak sunar, davayı kovuşturur, gerekirse olay yerine gidip keşif yapan mahkeme heyetine katılır. Avukat olmak isteyen bir kimsenin hukuk fakültesini bitirdikten sonra bir yıl staj yapması gerekir.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4686304" cy="4846320"/>
          </a:xfrm>
        </p:spPr>
        <p:txBody>
          <a:bodyPr>
            <a:normAutofit fontScale="85000" lnSpcReduction="20000"/>
          </a:bodyPr>
          <a:lstStyle/>
          <a:p>
            <a:pPr marL="0" lvl="0" indent="0" fontAlgn="base">
              <a:spcBef>
                <a:spcPct val="0"/>
              </a:spcBef>
              <a:spcAft>
                <a:spcPct val="0"/>
              </a:spcAft>
              <a:buClrTx/>
              <a:buSzTx/>
              <a:buNone/>
            </a:pPr>
            <a:r>
              <a:rPr lang="tr-TR" sz="2800" dirty="0" smtClean="0">
                <a:latin typeface="Tahoma" pitchFamily="34" charset="0"/>
                <a:ea typeface="Times New Roman" pitchFamily="18" charset="0"/>
                <a:cs typeface="Tahoma" pitchFamily="34" charset="0"/>
              </a:rPr>
              <a:t>MESLEĞİN GEREKTİRDİĞİ ÖZELLİKLER</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 </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Polis olmak isteyenlerin;</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Bedence güçlü, dayanıklı,</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Göz ve elini eşgüdümle kullanabilen,</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Disipline uyan, yönergeleri uygulayan,</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İnsanların duygularını anlayabilen, sabırlı,</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Sorumluluk duygusu güçlü, dikkatli,</a:t>
            </a:r>
            <a:r>
              <a:rPr lang="tr-TR" sz="2800" dirty="0" smtClean="0">
                <a:latin typeface="Arial" pitchFamily="34" charset="0"/>
                <a:ea typeface="Times New Roman" pitchFamily="18" charset="0"/>
                <a:cs typeface="Arial" pitchFamily="34" charset="0"/>
              </a:rPr>
              <a:t> </a:t>
            </a:r>
            <a:endParaRPr lang="tr-TR" sz="20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a:t>
            </a:r>
            <a:r>
              <a:rPr lang="tr-TR" sz="2800" dirty="0" smtClean="0">
                <a:latin typeface="Arial" pitchFamily="34" charset="0"/>
                <a:ea typeface="Times New Roman" pitchFamily="18" charset="0"/>
                <a:cs typeface="Arial" pitchFamily="34" charset="0"/>
              </a:rPr>
              <a:t>         </a:t>
            </a:r>
            <a:r>
              <a:rPr lang="tr-TR" sz="2800" dirty="0" smtClean="0">
                <a:latin typeface="Tahoma" pitchFamily="34" charset="0"/>
                <a:ea typeface="Times New Roman" pitchFamily="18" charset="0"/>
                <a:cs typeface="Tahoma" pitchFamily="34" charset="0"/>
              </a:rPr>
              <a:t>İnsanlara saygılı</a:t>
            </a:r>
            <a:r>
              <a:rPr lang="tr-TR" sz="2800" dirty="0" smtClean="0">
                <a:latin typeface="Arial" pitchFamily="34" charset="0"/>
                <a:ea typeface="Times New Roman" pitchFamily="18" charset="0"/>
                <a:cs typeface="Arial" pitchFamily="34" charset="0"/>
              </a:rPr>
              <a:t> </a:t>
            </a:r>
            <a:endParaRPr lang="tr-TR" sz="2800" dirty="0" smtClean="0">
              <a:latin typeface="Tahoma" pitchFamily="34" charset="0"/>
              <a:ea typeface="Times New Roman" pitchFamily="18" charset="0"/>
              <a:cs typeface="Tahoma" pitchFamily="34" charset="0"/>
            </a:endParaRPr>
          </a:p>
          <a:p>
            <a:pPr marL="0" lvl="0" indent="0" eaLnBrk="0" fontAlgn="base" hangingPunct="0">
              <a:spcBef>
                <a:spcPct val="0"/>
              </a:spcBef>
              <a:spcAft>
                <a:spcPct val="0"/>
              </a:spcAft>
              <a:buClrTx/>
              <a:buSzTx/>
              <a:buNone/>
            </a:pPr>
            <a:r>
              <a:rPr lang="tr-TR" sz="2800" dirty="0" smtClean="0">
                <a:latin typeface="Tahoma" pitchFamily="34" charset="0"/>
                <a:ea typeface="Times New Roman" pitchFamily="18" charset="0"/>
                <a:cs typeface="Tahoma" pitchFamily="34" charset="0"/>
              </a:rPr>
              <a:t>kimseler olmaları gerekir</a:t>
            </a:r>
            <a:r>
              <a:rPr lang="tr-TR" sz="2000" dirty="0" smtClean="0">
                <a:latin typeface="Arial" pitchFamily="34" charset="0"/>
                <a:cs typeface="Arial" pitchFamily="34" charset="0"/>
              </a:rPr>
              <a:t> </a:t>
            </a:r>
            <a:endParaRPr lang="tr-TR" sz="5400" dirty="0" smtClean="0">
              <a:latin typeface="Arial" pitchFamily="34" charset="0"/>
              <a:cs typeface="Arial" pitchFamily="34" charset="0"/>
            </a:endParaRPr>
          </a:p>
          <a:p>
            <a:endParaRPr lang="tr-TR" dirty="0"/>
          </a:p>
        </p:txBody>
      </p:sp>
      <p:pic>
        <p:nvPicPr>
          <p:cNvPr id="23554" name="Picture 2" descr="https://encrypted-tbn0.gstatic.com/images?q=tbn:ANd9GcQnmOw6cqs2JI8zHD707Dmj9D5Ws4awILBQv_sSv2IP4h2hjtvXarE9Hw">
            <a:hlinkClick r:id="rId2"/>
          </p:cNvPr>
          <p:cNvPicPr>
            <a:picLocks noChangeAspect="1" noChangeArrowheads="1"/>
          </p:cNvPicPr>
          <p:nvPr/>
        </p:nvPicPr>
        <p:blipFill>
          <a:blip r:embed="rId3" cstate="print"/>
          <a:srcRect/>
          <a:stretch>
            <a:fillRect/>
          </a:stretch>
        </p:blipFill>
        <p:spPr bwMode="auto">
          <a:xfrm>
            <a:off x="5500694" y="857232"/>
            <a:ext cx="2428884" cy="550072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İlk öğretim mat öğretmenliği</a:t>
            </a:r>
            <a:endParaRPr lang="tr-TR" dirty="0"/>
          </a:p>
        </p:txBody>
      </p:sp>
      <p:pic>
        <p:nvPicPr>
          <p:cNvPr id="4" name="Resim 3" descr="http://www.fantasygif.it/Arti%20e%20Mestieri/Scuola/3.gif"/>
          <p:cNvPicPr>
            <a:picLocks noGrp="1"/>
          </p:cNvPicPr>
          <p:nvPr>
            <p:ph idx="1"/>
          </p:nvPr>
        </p:nvPicPr>
        <p:blipFill>
          <a:blip r:embed="rId2" cstate="print"/>
          <a:srcRect/>
          <a:stretch>
            <a:fillRect/>
          </a:stretch>
        </p:blipFill>
        <p:spPr bwMode="auto">
          <a:xfrm>
            <a:off x="1000100" y="1785926"/>
            <a:ext cx="6072230" cy="4071965"/>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043230" cy="4846320"/>
          </a:xfrm>
        </p:spPr>
        <p:txBody>
          <a:bodyPr>
            <a:normAutofit fontScale="62500" lnSpcReduction="20000"/>
          </a:bodyPr>
          <a:lstStyle/>
          <a:p>
            <a:pPr>
              <a:buNone/>
            </a:pPr>
            <a:r>
              <a:rPr lang="tr-TR" dirty="0" smtClean="0"/>
              <a:t> </a:t>
            </a:r>
          </a:p>
          <a:p>
            <a:r>
              <a:rPr lang="tr-TR" dirty="0" smtClean="0"/>
              <a:t>İlköğretim matematik  öğretmenliği programının amacı, ilköğretimin ikinci basamağında bulunan öğrencilere matematik konusunda eğitim verecek öğretmenleri yetiştirmektir. İlköğretim matematik öğretmenliği programında, analiz, analitik geometri, soyut matematik, cebir, diferansiyel denklemler, soyut cebir, sayılar teorisi, diferansiyel geometri, nümerik analiz, reel analiz, kompleks fonksiyonlar  teorisi   gibi dersler okutulur.</a:t>
            </a:r>
            <a:endParaRPr lang="tr-TR" dirty="0"/>
          </a:p>
        </p:txBody>
      </p:sp>
      <p:pic>
        <p:nvPicPr>
          <p:cNvPr id="78850" name="Picture 2" descr="https://encrypted-tbn2.gstatic.com/images?q=tbn:ANd9GcQVUlXHn9M9prKzpqViilM1jVJTW5X4n8mPyjUgTEAYpmik6FVc7gDU0N0">
            <a:hlinkClick r:id="rId2"/>
          </p:cNvPr>
          <p:cNvPicPr>
            <a:picLocks noChangeAspect="1" noChangeArrowheads="1"/>
          </p:cNvPicPr>
          <p:nvPr/>
        </p:nvPicPr>
        <p:blipFill>
          <a:blip r:embed="rId3" cstate="print"/>
          <a:srcRect/>
          <a:stretch>
            <a:fillRect/>
          </a:stretch>
        </p:blipFill>
        <p:spPr bwMode="auto">
          <a:xfrm>
            <a:off x="4929190" y="928670"/>
            <a:ext cx="3243210" cy="5668682"/>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5186370" cy="4846320"/>
          </a:xfrm>
        </p:spPr>
        <p:txBody>
          <a:bodyPr>
            <a:normAutofit fontScale="85000" lnSpcReduction="20000"/>
          </a:bodyPr>
          <a:lstStyle/>
          <a:p>
            <a:r>
              <a:rPr lang="tr-TR" dirty="0" smtClean="0"/>
              <a:t>İlköğretim matematik öğretmeni  görev yaptığı okulda öğrencilere Milli Eğitim Bakanlığı tarafından hazırlanan öğretim programları çerçevesinde alanı ile ilgili bilgi, beceri ve tutumlar kazandırır. Bunun için uygun öğrenme ortamları hazırlar, öğrencilerinin başarılarını değerlendirir ve başarıyı artırıcı önlemler alır,  mesleğindeki gelişmeleri izler ve bunların öğretim programlarına yansıtılmasına çalışır. İlköğretim matematik öğretmenleri resmi ve özel ilköğretim okullarında  çalışma olanağına  sahiptirler.</a:t>
            </a:r>
          </a:p>
          <a:p>
            <a:r>
              <a:rPr lang="tr-TR" dirty="0" smtClean="0"/>
              <a:t> </a:t>
            </a:r>
            <a:endParaRPr lang="tr-TR" dirty="0"/>
          </a:p>
        </p:txBody>
      </p:sp>
      <p:pic>
        <p:nvPicPr>
          <p:cNvPr id="77826" name="Picture 2" descr="https://encrypted-tbn1.gstatic.com/images?q=tbn:ANd9GcTy91RU_KXUFdbD3fO_kSoflFYPMmFoQu4WxAQokNUeXw79KfsP2cGLJ_Ih">
            <a:hlinkClick r:id="rId2"/>
          </p:cNvPr>
          <p:cNvPicPr>
            <a:picLocks noChangeAspect="1" noChangeArrowheads="1"/>
          </p:cNvPicPr>
          <p:nvPr/>
        </p:nvPicPr>
        <p:blipFill>
          <a:blip r:embed="rId3" cstate="print"/>
          <a:srcRect/>
          <a:stretch>
            <a:fillRect/>
          </a:stretch>
        </p:blipFill>
        <p:spPr bwMode="auto">
          <a:xfrm>
            <a:off x="5857884" y="1142984"/>
            <a:ext cx="2143140" cy="3857652"/>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7239000" cy="462932"/>
          </a:xfrm>
        </p:spPr>
        <p:txBody>
          <a:bodyPr>
            <a:normAutofit fontScale="90000"/>
          </a:bodyPr>
          <a:lstStyle/>
          <a:p>
            <a:r>
              <a:rPr lang="tr-TR" dirty="0" smtClean="0"/>
              <a:t/>
            </a:r>
            <a:br>
              <a:rPr lang="tr-TR" dirty="0" smtClean="0"/>
            </a:br>
            <a:r>
              <a:rPr lang="tr-TR" sz="4000" u="sng" dirty="0" smtClean="0"/>
              <a:t> LABORANT VE VETERİNER  SAĞLIK ( AÇIKÖĞRETİM ) </a:t>
            </a:r>
            <a:endParaRPr lang="tr-TR" dirty="0"/>
          </a:p>
        </p:txBody>
      </p:sp>
      <p:sp>
        <p:nvSpPr>
          <p:cNvPr id="3" name="2 İçerik Yer Tutucusu"/>
          <p:cNvSpPr>
            <a:spLocks noGrp="1"/>
          </p:cNvSpPr>
          <p:nvPr>
            <p:ph idx="1"/>
          </p:nvPr>
        </p:nvSpPr>
        <p:spPr>
          <a:xfrm>
            <a:off x="457200" y="1609416"/>
            <a:ext cx="2971792" cy="4846320"/>
          </a:xfrm>
        </p:spPr>
        <p:txBody>
          <a:bodyPr>
            <a:normAutofit fontScale="62500" lnSpcReduction="20000"/>
          </a:bodyPr>
          <a:lstStyle/>
          <a:p>
            <a:pPr>
              <a:buNone/>
            </a:pPr>
            <a:endParaRPr lang="tr-TR" dirty="0" smtClean="0"/>
          </a:p>
          <a:p>
            <a:r>
              <a:rPr lang="tr-TR" dirty="0" smtClean="0"/>
              <a:t>Evcil, küçük ve büyükbaş hayvanların sağlığının korunması, hastalıkların teşhisi ve tedavisinde veteriner hekim nezaretinde koruyucu sağlık hizmeti veren kişileri yetiştiren bir programdır. Görevleri; Bağlı bulunduğu bölgelerde veteriner hekim kontrolünde hastalık taramaları yapar, Hayvanlara koruyucu aşılar yapar (şap, şarbon, kuduz gibi), Hastalık çıkan yerlerde sağlık tedbirleri alır, Hasta hayvanların ayrılmasını ve buna ilişkin bürokratik işlemleri yürütür, Hayvan ıslahında (tabi ve yapay tohumlamada) görev alır</a:t>
            </a:r>
            <a:endParaRPr lang="tr-TR" dirty="0"/>
          </a:p>
        </p:txBody>
      </p:sp>
      <p:pic>
        <p:nvPicPr>
          <p:cNvPr id="76802" name="Picture 2" descr="https://encrypted-tbn1.gstatic.com/images?q=tbn:ANd9GcQme4qv3oPqkvdJ7WQa5-3TNG1wNVhZWgINB6KPonPJDONdFPaTQuZnzTg">
            <a:hlinkClick r:id="rId2"/>
          </p:cNvPr>
          <p:cNvPicPr>
            <a:picLocks noChangeAspect="1" noChangeArrowheads="1"/>
          </p:cNvPicPr>
          <p:nvPr/>
        </p:nvPicPr>
        <p:blipFill>
          <a:blip r:embed="rId3" cstate="print"/>
          <a:srcRect/>
          <a:stretch>
            <a:fillRect/>
          </a:stretch>
        </p:blipFill>
        <p:spPr bwMode="auto">
          <a:xfrm>
            <a:off x="4786314" y="3214686"/>
            <a:ext cx="2676534" cy="3071834"/>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Eğitim kurumuna girebilmek için; İlköğretim okulu mezunu öğrencilerin, Milli Eğitim Bakanlığı’nca yapılan Orta Öğretim Kurumları Öğrenci Seçme ve Yerleştirme Sınavı’na katılıp, bu sınavda başarılı olmaları ile aşağıdaki şartlara sahip öğrenciler mesleğin eğitimine başlayabilirler.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Eğitim süresi 3 yıl olup genel kültür dersleri ve meslek dersleri birlikte verilmektedir. İdari kadrolara yükselebilirler, Veteriner Sağlık Meslek liselerinin; Hayvan Sağlığı ve Veteriner Sağlık Teknisyenliği bölümlerinden mezun olanlar istedikleri takdirde, Hayvan yetiştiriciliği ve sağlığı, laborant ve veteriner sağlık (</a:t>
            </a:r>
            <a:r>
              <a:rPr lang="tr-TR" dirty="0" err="1" smtClean="0"/>
              <a:t>Açıköğretim</a:t>
            </a:r>
            <a:r>
              <a:rPr lang="tr-TR" dirty="0" smtClean="0"/>
              <a:t>) ön lisans programına sınavsız geçiş için başvurabilirler. Gereken koşullara sahip oldukları takdirde yerleştirilebilirler</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7239000" cy="605808"/>
          </a:xfrm>
        </p:spPr>
        <p:txBody>
          <a:bodyPr>
            <a:noAutofit/>
          </a:bodyPr>
          <a:lstStyle/>
          <a:p>
            <a:pPr algn="ctr"/>
            <a:r>
              <a:rPr lang="tr-TR" sz="3200" u="sng" dirty="0" smtClean="0"/>
              <a:t>Veteriner</a:t>
            </a:r>
            <a:r>
              <a:rPr lang="tr-TR" sz="3200" dirty="0" smtClean="0"/>
              <a:t/>
            </a:r>
            <a:br>
              <a:rPr lang="tr-TR" sz="3200" dirty="0" smtClean="0"/>
            </a:br>
            <a:r>
              <a:rPr lang="tr-TR" sz="3200" dirty="0" smtClean="0"/>
              <a:t>(5yıl) </a:t>
            </a:r>
            <a:br>
              <a:rPr lang="tr-TR" sz="3200" dirty="0" smtClean="0"/>
            </a:br>
            <a:endParaRPr lang="tr-TR" sz="3200" dirty="0"/>
          </a:p>
        </p:txBody>
      </p:sp>
      <p:sp>
        <p:nvSpPr>
          <p:cNvPr id="3" name="2 İçerik Yer Tutucusu"/>
          <p:cNvSpPr>
            <a:spLocks noGrp="1"/>
          </p:cNvSpPr>
          <p:nvPr>
            <p:ph idx="1"/>
          </p:nvPr>
        </p:nvSpPr>
        <p:spPr/>
        <p:txBody>
          <a:bodyPr>
            <a:normAutofit/>
          </a:bodyPr>
          <a:lstStyle/>
          <a:p>
            <a:r>
              <a:rPr lang="tr-TR" dirty="0" smtClean="0"/>
              <a:t>Veteriner fakülteleri, evcil hayvan nesillerinin iyileştirilmesi, sağlıklarının korunması, hastalıklarının tedavisi, salgın hastalıkların önlenmesi, hayvansal ürünlerin artırılması, hayvansal besinlerin niteliğinin ve insan sağlığına uygunluğunun kontrolü konularında eğitim-öğretim, uygulama ve araştırma yapmaktadır. Mezunlar İl Veteriner Müdürlükleri hayvan ıslahı ve üretim kurumlarında, veteriner kontrol ve araştırma enstitüleri ile bölge </a:t>
            </a:r>
            <a:r>
              <a:rPr lang="tr-TR" dirty="0" err="1" smtClean="0"/>
              <a:t>labaratuvarlarında</a:t>
            </a:r>
            <a:r>
              <a:rPr lang="tr-TR" dirty="0" smtClean="0"/>
              <a:t> çalışabilirler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400420" cy="4846320"/>
          </a:xfrm>
        </p:spPr>
        <p:txBody>
          <a:bodyPr>
            <a:normAutofit fontScale="62500" lnSpcReduction="20000"/>
          </a:bodyPr>
          <a:lstStyle/>
          <a:p>
            <a:r>
              <a:rPr lang="tr-TR" dirty="0" smtClean="0"/>
              <a:t>Veterinerlik hekimlik alanında eğitim görmek isteyen bir kimsenin üstün bir akademik yeteneğe sahip, biyoloji ve kimya konularına ilgili ve bu alanlarda başarılı, hayvanlarla ilgilenmekten hoşlanan bir kimse olması gerekir. Ayrıca, kişinin sabırlı ve dikkatli bir gözlemci olması, düşüncelerini başkalarına aktarma(ikna) gücüne sahip bulunması da beklenir. Veteriner hekimlik, hizmetin ağırlığı nedeni ile daha çok erkeklere açık bir meslek görünüyorsa da son zamanlarda kız öğrenciler de veteriner fakültelerini tercih etmektedirler. Veteriner hekimlik programı mezunlarına "Veteriner Hekim" </a:t>
            </a:r>
            <a:r>
              <a:rPr lang="tr-TR" dirty="0" err="1" smtClean="0"/>
              <a:t>ünvanı</a:t>
            </a:r>
            <a:r>
              <a:rPr lang="tr-TR" dirty="0" smtClean="0"/>
              <a:t> verilir.</a:t>
            </a:r>
          </a:p>
          <a:p>
            <a:endParaRPr lang="tr-TR" dirty="0"/>
          </a:p>
        </p:txBody>
      </p:sp>
      <p:pic>
        <p:nvPicPr>
          <p:cNvPr id="72706" name="Picture 2" descr="https://encrypted-tbn3.gstatic.com/images?q=tbn:ANd9GcRygecrzXy20cmoKVpScQDfE9fMYy8XWLAqVHgj5nhZO1TuOkk9u_q9lu0">
            <a:hlinkClick r:id="rId2"/>
          </p:cNvPr>
          <p:cNvPicPr>
            <a:picLocks noChangeAspect="1" noChangeArrowheads="1"/>
          </p:cNvPicPr>
          <p:nvPr/>
        </p:nvPicPr>
        <p:blipFill>
          <a:blip r:embed="rId3" cstate="print"/>
          <a:srcRect/>
          <a:stretch>
            <a:fillRect/>
          </a:stretch>
        </p:blipFill>
        <p:spPr bwMode="auto">
          <a:xfrm>
            <a:off x="4357686" y="785794"/>
            <a:ext cx="3500462" cy="5286412"/>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veteriner hekimler; Tarım, Orman, ve Köy İşleri Bakanlığına bağlı Koruma ve Kontrol Genel Müdürlüğünün merkez, il ve ilçe hayvan sağlığı müdürlüklerinde, Proje Uygulama ile Teşkilatlanma ve Destekleme Genel Müdürlüğünde; Tarım İşletmeleri Genel Müdürlüğü merkez ve hayvan ıslahı ve üretim kurumlarında; veteriner kontrol ve araştırma enstitüleri bölge </a:t>
            </a:r>
            <a:r>
              <a:rPr lang="tr-TR" dirty="0" err="1" smtClean="0"/>
              <a:t>labotuvarlarında</a:t>
            </a:r>
            <a:r>
              <a:rPr lang="tr-TR" dirty="0" smtClean="0"/>
              <a:t>; Et ve Balık Kurumu, özel sektör et kombinaları, Süt Endüstrisi Kurumu, Yapağı ve Tiftik A.Ş., Yem Sanayi vb. KİT'lerde sağlık kontrol (teknolojik ve hijyenik), kalite kontrol, üretim, işletme ve yönetiminde; Sağlık Bakanlığına bağlı enstitü ve halk sağlığı </a:t>
            </a:r>
            <a:r>
              <a:rPr lang="tr-TR" dirty="0" err="1" smtClean="0"/>
              <a:t>laboratuvarlarında</a:t>
            </a:r>
            <a:r>
              <a:rPr lang="tr-TR" dirty="0" smtClean="0"/>
              <a:t>; belediyelerde, Atom Enerjisi, TÜBİTAK araştırma </a:t>
            </a:r>
            <a:r>
              <a:rPr lang="tr-TR" dirty="0" err="1" smtClean="0"/>
              <a:t>laboratuvarlarında</a:t>
            </a:r>
            <a:r>
              <a:rPr lang="tr-TR" dirty="0" smtClean="0"/>
              <a:t>; Milli Prodüktivite Merkezi, Devlet Planlama Teşkilatında; ordu hayvan sağlığı ve gıda kontrol hizmetlerinde, ilaç firmaları, özel sektör çiftlikleri ve hayvansal üretime dayalı gıda </a:t>
            </a:r>
            <a:r>
              <a:rPr lang="tr-TR" dirty="0" err="1" smtClean="0"/>
              <a:t>sanayiinde</a:t>
            </a:r>
            <a:r>
              <a:rPr lang="tr-TR" dirty="0" smtClean="0"/>
              <a:t>; halk sağlığı ve çevre sağlığı ile ilgili tüm kamu kurum ve kuruluşlarında görev yapabilmektedir.</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u="sng" dirty="0" smtClean="0">
                <a:solidFill>
                  <a:srgbClr val="FFFF00"/>
                </a:solidFill>
              </a:rPr>
              <a:t>ANESTEZİ (ÖNLİSANS-SAY 1)</a:t>
            </a:r>
            <a:r>
              <a:rPr lang="tr-TR" dirty="0" smtClean="0"/>
              <a:t/>
            </a:r>
            <a:br>
              <a:rPr lang="tr-TR" dirty="0" smtClean="0"/>
            </a:br>
            <a:endParaRPr lang="tr-TR" dirty="0">
              <a:solidFill>
                <a:srgbClr val="FFFF00"/>
              </a:solidFill>
            </a:endParaRPr>
          </a:p>
        </p:txBody>
      </p:sp>
      <p:sp>
        <p:nvSpPr>
          <p:cNvPr id="3" name="2 İçerik Yer Tutucusu"/>
          <p:cNvSpPr>
            <a:spLocks noGrp="1"/>
          </p:cNvSpPr>
          <p:nvPr>
            <p:ph idx="1"/>
          </p:nvPr>
        </p:nvSpPr>
        <p:spPr>
          <a:xfrm>
            <a:off x="457200" y="1609416"/>
            <a:ext cx="3970784" cy="4846320"/>
          </a:xfrm>
        </p:spPr>
        <p:txBody>
          <a:bodyPr>
            <a:normAutofit fontScale="92500"/>
          </a:bodyPr>
          <a:lstStyle/>
          <a:p>
            <a:r>
              <a:rPr lang="tr-TR" dirty="0" smtClean="0"/>
              <a:t>Anestezi programının amacı, ameliyatlarda anestezi (hastayı uyutma) işlerinde hekime yardımcı olacak sağlık elemanı yetiştirmektir. Bu programda anatomi, fizyoloji, farmakoloji, özel tedavi yöntemleri ve anesteziyoloji gibi meslek dersleri okutulur. Derslerde uygulamalara önemli ölçüde yer verilir</a:t>
            </a:r>
            <a:endParaRPr lang="tr-TR" dirty="0"/>
          </a:p>
        </p:txBody>
      </p:sp>
      <p:pic>
        <p:nvPicPr>
          <p:cNvPr id="2050" name="Picture 2" descr="C:\Users\user\Desktop\indir.jpg"/>
          <p:cNvPicPr>
            <a:picLocks noChangeAspect="1" noChangeArrowheads="1"/>
          </p:cNvPicPr>
          <p:nvPr/>
        </p:nvPicPr>
        <p:blipFill>
          <a:blip r:embed="rId2" cstate="print"/>
          <a:srcRect/>
          <a:stretch>
            <a:fillRect/>
          </a:stretch>
        </p:blipFill>
        <p:spPr bwMode="auto">
          <a:xfrm>
            <a:off x="4572000" y="2636912"/>
            <a:ext cx="1440160" cy="1943100"/>
          </a:xfrm>
          <a:prstGeom prst="rect">
            <a:avLst/>
          </a:prstGeom>
          <a:noFill/>
        </p:spPr>
      </p:pic>
      <p:pic>
        <p:nvPicPr>
          <p:cNvPr id="2052" name="Picture 4" descr="C:\Users\user\Desktop\indir (2).jpg"/>
          <p:cNvPicPr>
            <a:picLocks noChangeAspect="1" noChangeArrowheads="1"/>
          </p:cNvPicPr>
          <p:nvPr/>
        </p:nvPicPr>
        <p:blipFill>
          <a:blip r:embed="rId3" cstate="print"/>
          <a:srcRect/>
          <a:stretch>
            <a:fillRect/>
          </a:stretch>
        </p:blipFill>
        <p:spPr bwMode="auto">
          <a:xfrm>
            <a:off x="5868144" y="2564904"/>
            <a:ext cx="1943100" cy="19431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t>ÇALIŞMA ORTAMI VE KOŞULLARI</a:t>
            </a:r>
            <a:br>
              <a:rPr lang="tr-TR" sz="2000" dirty="0" smtClean="0"/>
            </a:br>
            <a:endParaRPr lang="tr-TR" sz="2000" dirty="0"/>
          </a:p>
        </p:txBody>
      </p:sp>
      <p:sp>
        <p:nvSpPr>
          <p:cNvPr id="3" name="2 İçerik Yer Tutucusu"/>
          <p:cNvSpPr>
            <a:spLocks noGrp="1"/>
          </p:cNvSpPr>
          <p:nvPr>
            <p:ph idx="1"/>
          </p:nvPr>
        </p:nvSpPr>
        <p:spPr>
          <a:xfrm>
            <a:off x="457200" y="1609416"/>
            <a:ext cx="6115064" cy="4846320"/>
          </a:xfrm>
        </p:spPr>
        <p:txBody>
          <a:bodyPr>
            <a:normAutofit fontScale="92500" lnSpcReduction="20000"/>
          </a:bodyPr>
          <a:lstStyle/>
          <a:p>
            <a:pPr>
              <a:buNone/>
            </a:pPr>
            <a:r>
              <a:rPr lang="tr-TR" dirty="0" smtClean="0"/>
              <a:t>  </a:t>
            </a:r>
          </a:p>
          <a:p>
            <a:r>
              <a:rPr lang="tr-TR" dirty="0" smtClean="0"/>
              <a:t>Polisin çalışma ortamı çalıştığı birime göre değişkendir. Örneğin, trafik polisi genelde açık havada, gürültülü ve tozlu ortamda, Emniyet Genel Müdürlüğünde çalışan bir polis kapalı ve gürültülü ortamda, karakolda çalışan bir polis bazen kapalı ortamda, bazen araç içinde devriye gezerek, bazen de karakol önünde nöbet tutarak görevini yerine getirir. </a:t>
            </a:r>
          </a:p>
          <a:p>
            <a:r>
              <a:rPr lang="tr-TR" dirty="0" smtClean="0"/>
              <a:t>Yıpranma payı göz önüne alındığından diğer kamu personeline göre daha kısa sürede emekli olurlar.   </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471858" cy="4846320"/>
          </a:xfrm>
        </p:spPr>
        <p:txBody>
          <a:bodyPr>
            <a:normAutofit fontScale="77500" lnSpcReduction="20000"/>
          </a:bodyPr>
          <a:lstStyle/>
          <a:p>
            <a:r>
              <a:rPr lang="tr-TR" dirty="0" smtClean="0"/>
              <a:t>Anestezi programını bitiren bir kimseye "Sağlık Teknikeri" unvanı verilir. Anestezi teknikeri her türlü ameliyatlarda hastanın uyutulması için gerekli tıbbi yöntemleri, hekimin yönergeleri doğrultusunda uygular. Sağlık teknikeri devlete, üniversitelere veya özel kişilere ait hastanelerde çalışır. Bu alanda yetişmiş elemanlara ülkemizde büyük ihtiyaç olduğundan mezunların hemen iş bulmaları mümkündür.  </a:t>
            </a:r>
            <a:endParaRPr lang="tr-TR" dirty="0"/>
          </a:p>
        </p:txBody>
      </p:sp>
      <p:pic>
        <p:nvPicPr>
          <p:cNvPr id="69634" name="Picture 2" descr="https://encrypted-tbn2.gstatic.com/images?q=tbn:ANd9GcTQDtDI-Vd5pBCE79YdskzJsP9fNTTZR-HXvwrA2t9waSaY9nf-KxJIZb8">
            <a:hlinkClick r:id="rId2"/>
          </p:cNvPr>
          <p:cNvPicPr>
            <a:picLocks noChangeAspect="1" noChangeArrowheads="1"/>
          </p:cNvPicPr>
          <p:nvPr/>
        </p:nvPicPr>
        <p:blipFill>
          <a:blip r:embed="rId3" cstate="print"/>
          <a:srcRect/>
          <a:stretch>
            <a:fillRect/>
          </a:stretch>
        </p:blipFill>
        <p:spPr bwMode="auto">
          <a:xfrm>
            <a:off x="4286248" y="1000108"/>
            <a:ext cx="2571768" cy="4357718"/>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Büro yönetimi ve sekreterlik</a:t>
            </a:r>
            <a:endParaRPr lang="tr-TR" dirty="0"/>
          </a:p>
        </p:txBody>
      </p:sp>
      <p:sp>
        <p:nvSpPr>
          <p:cNvPr id="3" name="2 İçerik Yer Tutucusu"/>
          <p:cNvSpPr>
            <a:spLocks noGrp="1"/>
          </p:cNvSpPr>
          <p:nvPr>
            <p:ph idx="1"/>
          </p:nvPr>
        </p:nvSpPr>
        <p:spPr>
          <a:xfrm>
            <a:off x="457200" y="3571876"/>
            <a:ext cx="7239000" cy="2883860"/>
          </a:xfrm>
        </p:spPr>
        <p:txBody>
          <a:bodyPr>
            <a:normAutofit fontScale="92500" lnSpcReduction="20000"/>
          </a:bodyPr>
          <a:lstStyle/>
          <a:p>
            <a:r>
              <a:rPr lang="tr-TR" dirty="0" smtClean="0"/>
              <a:t>Büro yönetimi programının amacı kamu sektöründe veya özel sektörde üst düzey yöneticilere sekreter yetiştirmektir. Büro yönetimi programında Türkçe, kelime işlem, bilgisayar kullanımı klavye öğrenimi, ofis yönetimi, iş matematiği, ofis makineleri, dosyalama, temel muhasebe, mikroekonomi, Türkçe iş yazışmaları, örgütsel davranışlar, rapor yazma teknikleri ve çevrimi dersleri verilir</a:t>
            </a:r>
            <a:endParaRPr lang="tr-TR" dirty="0"/>
          </a:p>
        </p:txBody>
      </p:sp>
      <p:pic>
        <p:nvPicPr>
          <p:cNvPr id="68610" name="Picture 2" descr="https://encrypted-tbn1.gstatic.com/images?q=tbn:ANd9GcRF2B6iBR5VKYzNzhj9mecX_mUnvLPxi6iIKxJDwRYfwChFQiaAKu6SGBlanA">
            <a:hlinkClick r:id="rId2"/>
          </p:cNvPr>
          <p:cNvPicPr>
            <a:picLocks noChangeAspect="1" noChangeArrowheads="1"/>
          </p:cNvPicPr>
          <p:nvPr/>
        </p:nvPicPr>
        <p:blipFill>
          <a:blip r:embed="rId3" cstate="print"/>
          <a:srcRect/>
          <a:stretch>
            <a:fillRect/>
          </a:stretch>
        </p:blipFill>
        <p:spPr bwMode="auto">
          <a:xfrm>
            <a:off x="1500166" y="1785926"/>
            <a:ext cx="4071966" cy="1500198"/>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sp>
        <p:nvSpPr>
          <p:cNvPr id="4" name="3 Dikdörtgen"/>
          <p:cNvSpPr/>
          <p:nvPr/>
        </p:nvSpPr>
        <p:spPr>
          <a:xfrm>
            <a:off x="1475656" y="2413338"/>
            <a:ext cx="5382344" cy="3539430"/>
          </a:xfrm>
          <a:prstGeom prst="rect">
            <a:avLst/>
          </a:prstGeom>
        </p:spPr>
        <p:txBody>
          <a:bodyPr wrap="square">
            <a:spAutoFit/>
          </a:bodyPr>
          <a:lstStyle/>
          <a:p>
            <a:r>
              <a:rPr lang="tr-TR" sz="2800" dirty="0" smtClean="0"/>
              <a:t>Büro yönetimi programında okumak isteyenlerin okuduğunu anlama ve anlatabilme yeteneğine sahip, düzenli, dikkatli sabırlı ve başkaları ile iyi iletişim kurabilen kimseler olmaları gerekir. Yabancı dil bilmek meslekte başarıyı artırır. </a:t>
            </a:r>
            <a:endParaRPr lang="tr-TR"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2900354" cy="4846320"/>
          </a:xfrm>
        </p:spPr>
        <p:txBody>
          <a:bodyPr>
            <a:normAutofit fontScale="62500" lnSpcReduction="20000"/>
          </a:bodyPr>
          <a:lstStyle/>
          <a:p>
            <a:r>
              <a:rPr lang="tr-TR" dirty="0" smtClean="0"/>
              <a:t>Büro yönetimi programını bitirenlere “Büro Yönetimi Meslek Elemanı” unvanı verilmektedir. Mezunlar sekreter olarak görev yapmaktadırlar. Meslek elemanları yöneticinin istediği yazıları, varsa matematik işlemleri, grafikleri bilgisayar ortamında yazar, yöneticinin her türlü toplantı, randevu, seyahat, davet vb. etkinliklerini düzenler, gelen ve giden yazıları dosyalar, gelen yazıları yöneticiye iletir. Büro yönetimi meslek elemanları kamu kuruluşlarında, özel şirketlerde çalışabilirler.</a:t>
            </a:r>
          </a:p>
          <a:p>
            <a:endParaRPr lang="tr-TR" dirty="0"/>
          </a:p>
        </p:txBody>
      </p:sp>
      <p:pic>
        <p:nvPicPr>
          <p:cNvPr id="66562" name="Picture 2" descr="https://encrypted-tbn1.gstatic.com/images?q=tbn:ANd9GcRF2B6iBR5VKYzNzhj9mecX_mUnvLPxi6iIKxJDwRYfwChFQiaAKu6SGBlanA">
            <a:hlinkClick r:id="rId2"/>
          </p:cNvPr>
          <p:cNvPicPr>
            <a:picLocks noChangeAspect="1" noChangeArrowheads="1"/>
          </p:cNvPicPr>
          <p:nvPr/>
        </p:nvPicPr>
        <p:blipFill>
          <a:blip r:embed="rId3" cstate="print"/>
          <a:srcRect/>
          <a:stretch>
            <a:fillRect/>
          </a:stretch>
        </p:blipFill>
        <p:spPr bwMode="auto">
          <a:xfrm>
            <a:off x="4357686" y="2000240"/>
            <a:ext cx="3429024" cy="3357586"/>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Büro Yönetimi ve Sekreterlik Eğitimi Bölümü mezunları Koç, Sabancı, MNG Holding, CNN Türk, THY, GAMA gibi özel sektör kuruluşlarında; başta Cumhurbaşkanlığı, TBMM ve Bankacılık Düzenleme ve Denetleme Kurulu olmak üzere önemli kamu kuruluşlarında, kolaylıkla ve ülkemiz standartlarının çok üstünde ücretlerle iş bulabilmekte ve üniversitemizi en iyi şekilde temsil etmektedirler. Diğer bir ifadeyle; Büro Yönetimi Bölümü mezunlarının uygun iş bulma ve yeterli kazanç sağlama konusunda herhangi bir sorunları olmamaktadır.</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u="sng" dirty="0" smtClean="0"/>
              <a:t>Tıbbi </a:t>
            </a:r>
            <a:r>
              <a:rPr lang="tr-TR" sz="3200" u="sng" dirty="0" err="1" smtClean="0"/>
              <a:t>Dökümantasyon</a:t>
            </a:r>
            <a:r>
              <a:rPr lang="tr-TR" sz="3200" u="sng" dirty="0" smtClean="0"/>
              <a:t> ve Sekreterlik</a:t>
            </a:r>
            <a:r>
              <a:rPr lang="tr-TR" sz="3200" dirty="0" smtClean="0"/>
              <a:t/>
            </a:r>
            <a:br>
              <a:rPr lang="tr-TR" sz="3200" dirty="0" smtClean="0"/>
            </a:br>
            <a:r>
              <a:rPr lang="tr-TR" sz="3200" dirty="0" smtClean="0"/>
              <a:t>(2yıl)</a:t>
            </a:r>
            <a:br>
              <a:rPr lang="tr-TR" sz="3200" dirty="0" smtClean="0"/>
            </a:br>
            <a:endParaRPr lang="tr-TR" sz="3200"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609416"/>
            <a:ext cx="3826768" cy="4846320"/>
          </a:xfrm>
        </p:spPr>
        <p:txBody>
          <a:bodyPr>
            <a:normAutofit/>
          </a:bodyPr>
          <a:lstStyle/>
          <a:p>
            <a:r>
              <a:rPr lang="tr-TR" sz="1400" dirty="0" smtClean="0"/>
              <a:t>Temelde bir büro işi niteliğini taşıyan meslektir. Tıp ve sağlık bilimin dökümlerini araştırmalarının, bulgularının derlenmesi, hizmete sunulması, saklanması ve ilgililere iletilmesiyle meşgul olurlar. Mezunlar tıbbi </a:t>
            </a:r>
            <a:r>
              <a:rPr lang="tr-TR" sz="1400" dirty="0" err="1" smtClean="0"/>
              <a:t>dökümantasyon</a:t>
            </a:r>
            <a:r>
              <a:rPr lang="tr-TR" sz="1400" dirty="0" smtClean="0"/>
              <a:t> meslek elemanı </a:t>
            </a:r>
            <a:r>
              <a:rPr lang="tr-TR" sz="1400" dirty="0" err="1" smtClean="0"/>
              <a:t>ünvanı</a:t>
            </a:r>
            <a:r>
              <a:rPr lang="tr-TR" sz="1400" dirty="0" smtClean="0"/>
              <a:t> ile resmi ve özel hastanelerde, kliniklerde görev alırlar.</a:t>
            </a:r>
          </a:p>
          <a:p>
            <a:pPr>
              <a:buNone/>
            </a:pPr>
            <a:r>
              <a:rPr lang="tr-TR" sz="1400" b="1" dirty="0" smtClean="0"/>
              <a:t> </a:t>
            </a:r>
            <a:endParaRPr lang="tr-TR" sz="1400" dirty="0" smtClean="0"/>
          </a:p>
          <a:p>
            <a:endParaRPr lang="tr-TR" sz="1400" dirty="0">
              <a:latin typeface="Times New Roman" pitchFamily="18" charset="0"/>
              <a:cs typeface="Times New Roman" pitchFamily="18" charset="0"/>
            </a:endParaRPr>
          </a:p>
        </p:txBody>
      </p:sp>
      <p:pic>
        <p:nvPicPr>
          <p:cNvPr id="4" name="Picture 4" descr="olumlu_sosyal_iliskiler_omru_uzatiyor"/>
          <p:cNvPicPr>
            <a:picLocks noChangeAspect="1" noChangeArrowheads="1"/>
          </p:cNvPicPr>
          <p:nvPr/>
        </p:nvPicPr>
        <p:blipFill>
          <a:blip r:embed="rId2" cstate="print"/>
          <a:srcRect/>
          <a:stretch>
            <a:fillRect/>
          </a:stretch>
        </p:blipFill>
        <p:spPr bwMode="auto">
          <a:xfrm>
            <a:off x="4427985" y="1484784"/>
            <a:ext cx="3240360" cy="4392488"/>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dirty="0" smtClean="0"/>
              <a:t/>
            </a:r>
            <a:br>
              <a:rPr lang="tr-TR" sz="4000" dirty="0" smtClean="0"/>
            </a:br>
            <a:r>
              <a:rPr lang="tr-TR" sz="3600" u="sng" dirty="0" smtClean="0"/>
              <a:t> </a:t>
            </a:r>
            <a:r>
              <a:rPr lang="tr-TR" sz="3600" u="sng" dirty="0" smtClean="0">
                <a:solidFill>
                  <a:srgbClr val="FFFF00"/>
                </a:solidFill>
              </a:rPr>
              <a:t>ÇOCUK GELİŞİMİ (ÖNLİSANS-SÖZ 1)</a:t>
            </a:r>
            <a:endParaRPr lang="tr-TR" dirty="0">
              <a:solidFill>
                <a:srgbClr val="FFFF00"/>
              </a:solidFill>
            </a:endParaRPr>
          </a:p>
        </p:txBody>
      </p:sp>
      <p:sp>
        <p:nvSpPr>
          <p:cNvPr id="3" name="2 İçerik Yer Tutucusu"/>
          <p:cNvSpPr>
            <a:spLocks noGrp="1"/>
          </p:cNvSpPr>
          <p:nvPr>
            <p:ph idx="1"/>
          </p:nvPr>
        </p:nvSpPr>
        <p:spPr/>
        <p:txBody>
          <a:bodyPr>
            <a:normAutofit/>
          </a:bodyPr>
          <a:lstStyle/>
          <a:p>
            <a:pPr>
              <a:buNone/>
            </a:pPr>
            <a:endParaRPr lang="tr-TR" sz="1600" dirty="0" smtClean="0"/>
          </a:p>
          <a:p>
            <a:r>
              <a:rPr lang="tr-TR" sz="1600" dirty="0" smtClean="0"/>
              <a:t>Okul öncesi eğitim ve özel eğitim kurumlarında, çocuk kliniklerindeki oyun odalarında tedavileri süren çocuklara müzik, resim, drama, jimnastik, bilgisayar eğitimi veren, hoş vakit geçirmelerini sağlayan, materyal (kukla, kavram ve konu kartları, hikaye yazım) hazırlayan, ilk yardım kurallarını uygulayan gerekli bilgi ve beceriye sahip kişileri yetiştirmeyi amaçlayan dört yarı yıllık bir yüksek öğretim programıdır</a:t>
            </a:r>
          </a:p>
          <a:p>
            <a:endParaRPr lang="tr-TR" sz="1600" dirty="0">
              <a:latin typeface="Times New Roman" pitchFamily="18" charset="0"/>
              <a:cs typeface="Times New Roman" pitchFamily="18" charset="0"/>
            </a:endParaRPr>
          </a:p>
        </p:txBody>
      </p:sp>
      <p:pic>
        <p:nvPicPr>
          <p:cNvPr id="63490" name="Picture 2" descr="https://encrypted-tbn3.gstatic.com/images?q=tbn:ANd9GcTagbkHND8ByY0F4iRurCWf-QybF5fldY6HCPV0e0y6jotIbTDFi8PMkbc">
            <a:hlinkClick r:id="rId2"/>
          </p:cNvPr>
          <p:cNvPicPr>
            <a:picLocks noChangeAspect="1" noChangeArrowheads="1"/>
          </p:cNvPicPr>
          <p:nvPr/>
        </p:nvPicPr>
        <p:blipFill>
          <a:blip r:embed="rId3" cstate="print"/>
          <a:srcRect/>
          <a:stretch>
            <a:fillRect/>
          </a:stretch>
        </p:blipFill>
        <p:spPr bwMode="auto">
          <a:xfrm>
            <a:off x="1643042" y="4429132"/>
            <a:ext cx="5643602" cy="2143140"/>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u="sng" dirty="0" smtClean="0"/>
              <a:t>ÇOCUK GELİŞİMİ VE EĞİTİM (LİSANS-EA 1</a:t>
            </a:r>
            <a:endParaRPr lang="tr-TR" dirty="0"/>
          </a:p>
        </p:txBody>
      </p:sp>
      <p:sp>
        <p:nvSpPr>
          <p:cNvPr id="3" name="2 İçerik Yer Tutucusu"/>
          <p:cNvSpPr>
            <a:spLocks noGrp="1"/>
          </p:cNvSpPr>
          <p:nvPr>
            <p:ph idx="1"/>
          </p:nvPr>
        </p:nvSpPr>
        <p:spPr/>
        <p:txBody>
          <a:bodyPr/>
          <a:lstStyle/>
          <a:p>
            <a:r>
              <a:rPr lang="tr-TR" dirty="0" smtClean="0"/>
              <a:t>Çocuk gelişimi ve eğitimi programının amacı, genellikle hastanelerde, kreşlerde ve bakımevlerinde bulunan çocukların bedensel, zihinsel, duygusal ve toplumsal yönden gelişmeleri, çocuklara ilişkin çeşitli sorunların çözümü için ana-babaların eğitimi, hastanede tedavi edilen çocukların eğitim sorunlarının çözümü için gerekli programların hazırlanıp uygulanması gibi konularında eğitim yapmaktır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Ayrıca, çocukları seven, onlarla beraber olmaktan bıkmayan, ana-babalarla ve diğer meslektaşları ile iyi iletişim kurabilen, sabırlı, hoşgörülü, kısaca insan ilişkilerinde başarılı bir kimse olması beklenir. Çocuk gelişimi ve eğitimi bölümü mezunları "Çocuk Gelişimi ve Eğitimcisi" unvanı ile görev almaktadırlar.</a:t>
            </a:r>
            <a:endParaRPr lang="tr-TR" dirty="0"/>
          </a:p>
        </p:txBody>
      </p:sp>
      <p:pic>
        <p:nvPicPr>
          <p:cNvPr id="61442" name="Picture 2" descr="https://encrypted-tbn2.gstatic.com/images?q=tbn:ANd9GcTIDIdOYwB7MO_Cro0tc6w3BfDYiLTdWaT3x6a5zr8tVP68mv2kotrhTfU">
            <a:hlinkClick r:id="rId2"/>
          </p:cNvPr>
          <p:cNvPicPr>
            <a:picLocks noChangeAspect="1" noChangeArrowheads="1"/>
          </p:cNvPicPr>
          <p:nvPr/>
        </p:nvPicPr>
        <p:blipFill>
          <a:blip r:embed="rId3" cstate="print"/>
          <a:srcRect/>
          <a:stretch>
            <a:fillRect/>
          </a:stretch>
        </p:blipFill>
        <p:spPr bwMode="auto">
          <a:xfrm>
            <a:off x="3214678" y="4786322"/>
            <a:ext cx="3786214" cy="1643074"/>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 Çocuk gelişimi ve eğitimi programı mezunu, Sağlık Bakanlığı ve Milli Eğitim Bakanlığı olmak üzere, çeşitli kurum ve kuruluşların  yuva ve kreşlerinde çocuk gelişimi elemanı; hastanelerde yatan çocukların eğitim ve eğlence etkinliklerini sağlayacak yardımcı hastane elemanı; çocuk hastanesi ve ana-çocuk sağlığı merkezlerinde sağlam çocuğun fiziki ve ruhsal gelişiminin incelenmesinde danışman; televizyon ve radyo çocuk programları yapımcısı; çocuk kitapları ve benzeri materyal hazırlamada kitle haberleşme danışmanı olarak çalışabilirler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5257808" cy="4846320"/>
          </a:xfrm>
        </p:spPr>
        <p:txBody>
          <a:bodyPr>
            <a:normAutofit fontScale="62500" lnSpcReduction="20000"/>
          </a:bodyPr>
          <a:lstStyle/>
          <a:p>
            <a:r>
              <a:rPr lang="tr-TR" dirty="0" smtClean="0"/>
              <a:t>MESLEK EĞİTİMİNİN VERİLDİĞİ YERLER</a:t>
            </a:r>
          </a:p>
          <a:p>
            <a:pPr>
              <a:buNone/>
            </a:pPr>
            <a:r>
              <a:rPr lang="tr-TR" dirty="0" smtClean="0"/>
              <a:t> </a:t>
            </a:r>
          </a:p>
          <a:p>
            <a:r>
              <a:rPr lang="tr-TR" dirty="0" smtClean="0"/>
              <a:t>Mesleğin eğitimi yurdun pek çok yerinde bulunan Polislik Meslek Yüksekokullarında  verilmektedir. </a:t>
            </a:r>
          </a:p>
          <a:p>
            <a:pPr>
              <a:buNone/>
            </a:pPr>
            <a:r>
              <a:rPr lang="tr-TR" dirty="0" smtClean="0"/>
              <a:t>  </a:t>
            </a:r>
          </a:p>
          <a:p>
            <a:r>
              <a:rPr lang="tr-TR" dirty="0" smtClean="0"/>
              <a:t>MESLEK EĞİTİMİNE GİRİŞ KOŞULLARI</a:t>
            </a:r>
          </a:p>
          <a:p>
            <a:pPr>
              <a:buNone/>
            </a:pPr>
            <a:r>
              <a:rPr lang="tr-TR" dirty="0" smtClean="0"/>
              <a:t> </a:t>
            </a:r>
          </a:p>
          <a:p>
            <a:r>
              <a:rPr lang="tr-TR" dirty="0" smtClean="0"/>
              <a:t>Müracaat tarihi itibariyle 18 yaşını tamamlamış, bayan ve askerlik yapmayan erkek adaylar için 23 yaşından, askerlik hizmetini yapmış erkek adaylar için 25 yaşından gün almamış olmak, </a:t>
            </a:r>
          </a:p>
          <a:p>
            <a:r>
              <a:rPr lang="tr-TR" dirty="0" smtClean="0"/>
              <a:t>Bayanlar için 1.65 cm., erkekler için 1.67 </a:t>
            </a:r>
            <a:r>
              <a:rPr lang="tr-TR" dirty="0" err="1" smtClean="0"/>
              <a:t>cm’den</a:t>
            </a:r>
            <a:r>
              <a:rPr lang="tr-TR" dirty="0" smtClean="0"/>
              <a:t> kısa boylu olmamak ve boy ölçüsünün santimetre olarak son iki rakamı ile kilosu arasında 15 kilogramdan eksik veya fazla fark olmamak. </a:t>
            </a:r>
          </a:p>
          <a:p>
            <a:pPr>
              <a:buNone/>
            </a:pPr>
            <a:r>
              <a:rPr lang="tr-TR" dirty="0" smtClean="0"/>
              <a:t>   </a:t>
            </a:r>
          </a:p>
          <a:p>
            <a:endParaRPr lang="tr-TR" dirty="0"/>
          </a:p>
        </p:txBody>
      </p:sp>
      <p:pic>
        <p:nvPicPr>
          <p:cNvPr id="21506" name="Picture 2" descr="https://encrypted-tbn2.gstatic.com/images?q=tbn:ANd9GcSvyGdMacQHeZFDelrCNLHP5FGU_y-SaQfR1a03cbi4tCDdRO8zsippP_g">
            <a:hlinkClick r:id="rId2"/>
          </p:cNvPr>
          <p:cNvPicPr>
            <a:picLocks noChangeAspect="1" noChangeArrowheads="1"/>
          </p:cNvPicPr>
          <p:nvPr/>
        </p:nvPicPr>
        <p:blipFill>
          <a:blip r:embed="rId3" cstate="print"/>
          <a:srcRect/>
          <a:stretch>
            <a:fillRect/>
          </a:stretch>
        </p:blipFill>
        <p:spPr bwMode="auto">
          <a:xfrm>
            <a:off x="5214942" y="0"/>
            <a:ext cx="3000396" cy="2071678"/>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u="sng" dirty="0" smtClean="0">
                <a:solidFill>
                  <a:schemeClr val="tx1"/>
                </a:solidFill>
              </a:rPr>
              <a:t>DİŞ HEKİMLİĞİ (LİSANS(ÖĞRETİM YILI 5)  SAY 2)</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Diş hekimliği programı, ağız boşluğunun ve diş sağlığının korunması, diş ve diş etleri hastalıklarının tedavisi, diş ve çene ameliyatları ile takma diş yapımı konularında çalışacak diş hekimlerini yetiştirir.</a:t>
            </a:r>
            <a:endParaRPr lang="tr-TR" dirty="0"/>
          </a:p>
        </p:txBody>
      </p:sp>
      <p:pic>
        <p:nvPicPr>
          <p:cNvPr id="59394" name="Picture 2" descr="https://encrypted-tbn0.gstatic.com/images?q=tbn:ANd9GcTf_AfB2fLq6mbp3m78gonYROi9ihv2ApF7xwE3_hDBsQg6nAw54KrLmA">
            <a:hlinkClick r:id="rId2"/>
          </p:cNvPr>
          <p:cNvPicPr>
            <a:picLocks noChangeAspect="1" noChangeArrowheads="1"/>
          </p:cNvPicPr>
          <p:nvPr/>
        </p:nvPicPr>
        <p:blipFill>
          <a:blip r:embed="rId3" cstate="print"/>
          <a:srcRect/>
          <a:stretch>
            <a:fillRect/>
          </a:stretch>
        </p:blipFill>
        <p:spPr bwMode="auto">
          <a:xfrm>
            <a:off x="1142976" y="3929066"/>
            <a:ext cx="5715040" cy="2571768"/>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q"/>
            </a:pPr>
            <a:r>
              <a:rPr lang="tr-TR" sz="2400" dirty="0" smtClean="0"/>
              <a:t>Diş hekimliği programının ilk iki yılında genellikle biyoloji, kimya, fizik, matematik gibi temel bilim dersleri verilir. Daha sonraki yıllarda okutulan lisans programına özgü dersler ise genellikle bu temel derslerle dolaylı olarak ilgilidir. Diş hekimliği fakültelerinin son üç yılında dersler çoğunlukla uygulamalı olarak yapılır. Diş hekimliği programına girebilmek için üstün bir akademik yeteneğin yanı sıra fen derslerinde başarılı olmak gerekir</a:t>
            </a:r>
            <a:endParaRPr lang="tr-TR" sz="2400" dirty="0" smtClean="0">
              <a:latin typeface="Times New Roman" panose="02020603050405020304" pitchFamily="18" charset="0"/>
              <a:cs typeface="Times New Roman" panose="02020603050405020304" pitchFamily="18" charset="0"/>
            </a:endParaRPr>
          </a:p>
          <a:p>
            <a:pPr>
              <a:buFont typeface="Wingdings" pitchFamily="2" charset="2"/>
              <a:buChar char="q"/>
            </a:pPr>
            <a:endParaRPr lang="tr-TR" sz="2400" dirty="0" smtClean="0">
              <a:latin typeface="Times New Roman" panose="02020603050405020304" pitchFamily="18" charset="0"/>
              <a:cs typeface="Times New Roman" panose="02020603050405020304" pitchFamily="18" charset="0"/>
            </a:endParaRPr>
          </a:p>
          <a:p>
            <a:pPr>
              <a:buNone/>
            </a:pP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Diş hekimliği fakültelerinin son üç yılında dersler çoğunlukla uygulamalı olarak yapılır. Diş hekimliği programına girebilmek için üstün bir akademik yeteneğin yanı sıra fen derslerinde başarılı olmak gerekir. Diş hekimliği eğitiminin uygulamalı kısmı, el ve parmak becerisi, uzay ilişkileri yeteneği ve estetik görüş gerektirmektedir. Bir diş hekimi hastaları ile iyi ilişki kurabilmeli, onların güvenini kazanabilmelidir.</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779912" y="908720"/>
            <a:ext cx="3916288" cy="5547016"/>
          </a:xfrm>
        </p:spPr>
        <p:txBody>
          <a:bodyPr>
            <a:normAutofit/>
          </a:bodyPr>
          <a:lstStyle/>
          <a:p>
            <a:r>
              <a:rPr lang="tr-TR" sz="1600" dirty="0" smtClean="0"/>
              <a:t>Diş hekimliği programının ilk iki yılını başarı ile tamamlayan öğrenciye "Temel Diş Hekimliği Bilimlerinde Ön lisans Diploması", beş yıllık diş hekimliği fakültesini bitiren öğrenciye ise "Diş Hekimliği Yüksek Lisans Diploması" ve "Diş Hekimi" unvanı verilir</a:t>
            </a:r>
            <a:endParaRPr lang="tr-TR" sz="1600" dirty="0" smtClean="0">
              <a:latin typeface="Times New Roman" pitchFamily="18" charset="0"/>
              <a:cs typeface="Times New Roman" pitchFamily="18" charset="0"/>
            </a:endParaRPr>
          </a:p>
        </p:txBody>
      </p:sp>
      <p:pic>
        <p:nvPicPr>
          <p:cNvPr id="4" name="Picture 3" descr="MC900437797[1]"/>
          <p:cNvPicPr>
            <a:picLocks noChangeAspect="1" noChangeArrowheads="1"/>
          </p:cNvPicPr>
          <p:nvPr/>
        </p:nvPicPr>
        <p:blipFill>
          <a:blip r:embed="rId2" cstate="print"/>
          <a:srcRect/>
          <a:stretch>
            <a:fillRect/>
          </a:stretch>
        </p:blipFill>
        <p:spPr bwMode="auto">
          <a:xfrm>
            <a:off x="395536" y="836712"/>
            <a:ext cx="2952328" cy="2520280"/>
          </a:xfrm>
          <a:prstGeom prst="rect">
            <a:avLst/>
          </a:prstGeom>
          <a:noFill/>
          <a:ln w="9525">
            <a:noFill/>
            <a:miter lim="800000"/>
            <a:headEnd/>
            <a:tailEnd/>
          </a:ln>
        </p:spPr>
      </p:pic>
      <p:pic>
        <p:nvPicPr>
          <p:cNvPr id="56322" name="Picture 2" descr="https://encrypted-tbn0.gstatic.com/images?q=tbn:ANd9GcTy8qJ6_Z7FFLO0mSq7Crw45korKnRiDqwazsVTY4jR5MVl_MLbpU5MqA">
            <a:hlinkClick r:id="rId3"/>
          </p:cNvPr>
          <p:cNvPicPr>
            <a:picLocks noChangeAspect="1" noChangeArrowheads="1"/>
          </p:cNvPicPr>
          <p:nvPr/>
        </p:nvPicPr>
        <p:blipFill>
          <a:blip r:embed="rId4" cstate="print"/>
          <a:srcRect/>
          <a:stretch>
            <a:fillRect/>
          </a:stretch>
        </p:blipFill>
        <p:spPr bwMode="auto">
          <a:xfrm>
            <a:off x="3786182" y="3571876"/>
            <a:ext cx="2571760" cy="2928958"/>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Diş hekimleri, serbest çalışabilecekleri gibi bir devlet kuruluşunda da görev alabilirler. Muayenehane açacak bir diş hekiminin önce Türk Tabipler Odasına başvurması, Sağlık Bakanlığından muayenehane açma izni alması ve durumu Maliye Bakanlığına bildirmesi gerekir.	Resmi ve özel hastanelerde veya dispanserlerde çalışmak isteyen diş hekimleri ilgili kurumlara başvurur ve açık yerlere tayin edilirler.</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2530624" cy="4846320"/>
          </a:xfrm>
        </p:spPr>
        <p:txBody>
          <a:bodyPr>
            <a:normAutofit fontScale="92500" lnSpcReduction="10000"/>
          </a:bodyPr>
          <a:lstStyle/>
          <a:p>
            <a:r>
              <a:rPr lang="tr-TR" dirty="0" smtClean="0"/>
              <a:t>Diş hekimliği programını bitirenler, öğretmenlik meslek bilgisi edinmiş olmak koşulu ile Diş Protez alanı ile ilgili meslek derslerine öğretmen olarak atanabilmektedirler.</a:t>
            </a:r>
          </a:p>
          <a:p>
            <a:endParaRPr lang="tr-TR" dirty="0"/>
          </a:p>
        </p:txBody>
      </p:sp>
      <p:pic>
        <p:nvPicPr>
          <p:cNvPr id="4" name="Picture 3" descr="MP900448290[1]"/>
          <p:cNvPicPr>
            <a:picLocks noChangeAspect="1" noChangeArrowheads="1"/>
          </p:cNvPicPr>
          <p:nvPr/>
        </p:nvPicPr>
        <p:blipFill>
          <a:blip r:embed="rId2" cstate="print"/>
          <a:srcRect/>
          <a:stretch>
            <a:fillRect/>
          </a:stretch>
        </p:blipFill>
        <p:spPr bwMode="auto">
          <a:xfrm>
            <a:off x="3347864" y="2348880"/>
            <a:ext cx="3924300" cy="3816424"/>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FF00"/>
                </a:solidFill>
              </a:rPr>
              <a:t>Ebelik( lisans say1)</a:t>
            </a:r>
            <a:endParaRPr lang="tr-TR" dirty="0">
              <a:solidFill>
                <a:srgbClr val="FFFF00"/>
              </a:solidFill>
            </a:endParaRPr>
          </a:p>
        </p:txBody>
      </p:sp>
      <p:pic>
        <p:nvPicPr>
          <p:cNvPr id="1027" name="Picture 3" descr="C:\Users\user\Desktop\43b91dbceb14b374222672094f09ac93_1301608407.jpg"/>
          <p:cNvPicPr>
            <a:picLocks noChangeAspect="1" noChangeArrowheads="1"/>
          </p:cNvPicPr>
          <p:nvPr/>
        </p:nvPicPr>
        <p:blipFill>
          <a:blip r:embed="rId2" cstate="print"/>
          <a:srcRect/>
          <a:stretch>
            <a:fillRect/>
          </a:stretch>
        </p:blipFill>
        <p:spPr bwMode="auto">
          <a:xfrm>
            <a:off x="5868144" y="1628800"/>
            <a:ext cx="2232248" cy="5229200"/>
          </a:xfrm>
          <a:prstGeom prst="rect">
            <a:avLst/>
          </a:prstGeom>
          <a:noFill/>
        </p:spPr>
      </p:pic>
      <p:sp>
        <p:nvSpPr>
          <p:cNvPr id="6" name="5 İçerik Yer Tutucusu"/>
          <p:cNvSpPr>
            <a:spLocks noGrp="1"/>
          </p:cNvSpPr>
          <p:nvPr>
            <p:ph idx="1"/>
          </p:nvPr>
        </p:nvSpPr>
        <p:spPr>
          <a:xfrm>
            <a:off x="457200" y="1609416"/>
            <a:ext cx="5770984" cy="4846320"/>
          </a:xfrm>
        </p:spPr>
        <p:txBody>
          <a:bodyPr>
            <a:normAutofit lnSpcReduction="10000"/>
          </a:bodyPr>
          <a:lstStyle/>
          <a:p>
            <a:r>
              <a:rPr lang="tr-TR" dirty="0" smtClean="0"/>
              <a:t>Ebelik programı, doğum, ana-çocuk sağlığının korunması ve doğumla ilgili hastalıkların tedavisi ile ilgili hizmetlerinin yürütülmesinde görev alacak sağlık elemanlarını yetiştirir.	Ebelik programında temel fen, tıp ve sosyal bilim dersleri ile ebelik meslek dersleri okutulur. Derslerin tüm uygulamaları hastanelerde, doğumevlerinde ve ana-çocuk sağlığı merkezlerinde yaptırılır. Ebelik kızlara açık bir meslektir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5194920" cy="4846320"/>
          </a:xfrm>
        </p:spPr>
        <p:txBody>
          <a:bodyPr/>
          <a:lstStyle/>
          <a:p>
            <a:r>
              <a:rPr lang="tr-TR" dirty="0" smtClean="0"/>
              <a:t>Ebenin temel görevi, bireyin, ailenin ve toplumun sağlığını koruma, yükseltme ve sürdürmedir.</a:t>
            </a:r>
            <a:endParaRPr lang="tr-TR" dirty="0">
              <a:solidFill>
                <a:srgbClr val="FF0000"/>
              </a:solidFill>
            </a:endParaRPr>
          </a:p>
        </p:txBody>
      </p:sp>
      <p:pic>
        <p:nvPicPr>
          <p:cNvPr id="4"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2160" y="2132856"/>
            <a:ext cx="1440160" cy="2952328"/>
          </a:xfrm>
          <a:prstGeom prst="rect">
            <a:avLst/>
          </a:prstGeom>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5554960" cy="4846320"/>
          </a:xfrm>
        </p:spPr>
        <p:txBody>
          <a:bodyPr/>
          <a:lstStyle/>
          <a:p>
            <a:endParaRPr lang="tr-TR" dirty="0" smtClean="0"/>
          </a:p>
          <a:p>
            <a:r>
              <a:rPr lang="tr-TR" dirty="0" smtClean="0"/>
              <a:t>Ülkemizde ana-çocuk sağlığı ve aile planlaması hizmetlerinin etkin biçimde götürülmesinde iyi yetişmiş ebeye ve ebelik hizmetlerinde denetime ihtiyaç vardır. Sağlık hizmetlerinde sosyalleştirme çalışmalarının yaygınlaşması ile mezuniyetten sonra ebelerin bu alanlarda iş bulma olanakları artmaktadır.</a:t>
            </a:r>
          </a:p>
          <a:p>
            <a:endParaRPr lang="tr-TR" dirty="0">
              <a:solidFill>
                <a:srgbClr val="FF0000"/>
              </a:solidFill>
            </a:endParaRPr>
          </a:p>
        </p:txBody>
      </p:sp>
      <p:pic>
        <p:nvPicPr>
          <p:cNvPr id="4"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2160" y="2132856"/>
            <a:ext cx="1440160" cy="3168352"/>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628800"/>
            <a:ext cx="5112568" cy="4846320"/>
          </a:xfrm>
        </p:spPr>
        <p:txBody>
          <a:bodyPr/>
          <a:lstStyle/>
          <a:p>
            <a:r>
              <a:rPr lang="tr-TR" dirty="0" smtClean="0"/>
              <a:t>Ebelik programını bitirenlere "Ebe" unvanı verilir. Ebelik, temelde annenin ve çocuğun, genelde ailenin ve toplumun sağlığını korumayı amaçlayan bir hizmettir.</a:t>
            </a:r>
            <a:endParaRPr lang="tr-TR" dirty="0">
              <a:solidFill>
                <a:srgbClr val="FF0000"/>
              </a:solidFill>
            </a:endParaRPr>
          </a:p>
        </p:txBody>
      </p:sp>
      <p:pic>
        <p:nvPicPr>
          <p:cNvPr id="4"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68144" y="2132856"/>
            <a:ext cx="1800200" cy="36724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MESLEKTE İLERLEME</a:t>
            </a:r>
          </a:p>
          <a:p>
            <a:r>
              <a:rPr lang="tr-TR" dirty="0" smtClean="0"/>
              <a:t>Meslek eğitimini tamamlayanlar atandıkları şubedeki amirlerinin verecekleri göreve göre idari, siyasi, adli polis veya trafik polisi olarak görev yaparlar. İhtiyaç halinde, Emniyet Genel Müdürlüğünce ilk kademe amir yetiştirilmek üzere komiser yardımcılığı kursu açılır. Bu kurslar en az 6 aylık sürelerde gerçekleştirilir. Başarılı olanlar komiser yardımcılığına atanırlar. Bu rütbelere atandıktan sonra diğer rütbelerde bekleme süresi şu şekildedir: </a:t>
            </a:r>
          </a:p>
          <a:p>
            <a:r>
              <a:rPr lang="tr-TR" dirty="0" smtClean="0"/>
              <a:t> </a:t>
            </a:r>
          </a:p>
          <a:p>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7239000" cy="1143000"/>
          </a:xfrm>
        </p:spPr>
        <p:txBody>
          <a:bodyPr>
            <a:normAutofit fontScale="90000"/>
          </a:bodyPr>
          <a:lstStyle/>
          <a:p>
            <a:pPr algn="ctr"/>
            <a:r>
              <a:rPr lang="tr-TR" sz="4000" u="sng" dirty="0" smtClean="0"/>
              <a:t>OKUL ÖNCESİ ÖĞRETMENLİĞİ</a:t>
            </a:r>
            <a:r>
              <a:rPr lang="tr-TR" sz="4000" dirty="0" smtClean="0"/>
              <a:t/>
            </a:r>
            <a:br>
              <a:rPr lang="tr-TR" sz="4000" dirty="0" smtClean="0"/>
            </a:br>
            <a:endParaRPr lang="tr-TR" dirty="0"/>
          </a:p>
        </p:txBody>
      </p:sp>
      <p:sp>
        <p:nvSpPr>
          <p:cNvPr id="3" name="2 İçerik Yer Tutucusu"/>
          <p:cNvSpPr>
            <a:spLocks noGrp="1"/>
          </p:cNvSpPr>
          <p:nvPr>
            <p:ph idx="1"/>
          </p:nvPr>
        </p:nvSpPr>
        <p:spPr/>
        <p:txBody>
          <a:bodyPr>
            <a:normAutofit/>
          </a:bodyPr>
          <a:lstStyle/>
          <a:p>
            <a:pPr>
              <a:buNone/>
            </a:pPr>
            <a:r>
              <a:rPr lang="tr-TR" sz="2000" dirty="0" smtClean="0"/>
              <a:t> </a:t>
            </a:r>
          </a:p>
          <a:p>
            <a:r>
              <a:rPr lang="tr-TR" sz="2000" dirty="0" smtClean="0"/>
              <a:t>Okul öncesi öğretmenliği programının amacı, 3-6 yaş arasındaki çocukları eğitecek öğretmenleri yetiştirmektir. Okul öncesi Öğretmenliği bölümünde  biyoloji, matematik, sosyoloji, psikoloji gibi temel nitelikte derslerden başka, çocuk gelişimi ve hastalıkları, özel eğitim, aile ilişkileri, eğitim ve çocuk ruh sağlığı gibi dersler verilmektedir. Ayrıca uygulamalı derslerle ve yuva-anaokulu pratiği gibi staj programlarıyla öğrencilere deneyim kazandırılmaktadır.</a:t>
            </a:r>
            <a:endParaRPr lang="tr-TR" sz="2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Bu programda okumak isteyenlerin genel akademik yeteneğe sahip, insanlarla iyi iletişim kurmaktan hoşlanan, güçlü bir belleğe ve algılama yeteneğine sahip, sabırlı, anlayışlı, sevecen, başkalarına bir şeyler öğretmekten mutlu olan, çocuklarla iyi anlaşabilen, yaratıcı kimseler olmaları gerekir.</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3829048" cy="4846320"/>
          </a:xfrm>
        </p:spPr>
        <p:txBody>
          <a:bodyPr>
            <a:normAutofit fontScale="77500" lnSpcReduction="20000"/>
          </a:bodyPr>
          <a:lstStyle/>
          <a:p>
            <a:r>
              <a:rPr lang="tr-TR" dirty="0" smtClean="0"/>
              <a:t>Program mezunlarına, “Okul Öncesi Öğretmeni” unvanı verilir. Mezunlar anaokullarında henüz okula başlamamış çocuklara temel sosyal davranışlar ve okuma yazmaya hazırlık olabilecek beceriler kazandırırlar. Okul Öncesi öğretmenleri Milli Eğitim Bakanlığı’na, diğer resmi kuruluşlara,  belediyelere ve özel sektöre bağlı anaokullarında öğretmen olarak çalışma olanağı bulabildikleri gibi kendi iş yerlerini de açabilirler.  Ülkemizde Okul Öncesi öğretmenlerine çok gereksinim vardır.</a:t>
            </a:r>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tıp</a:t>
            </a:r>
            <a:endParaRPr lang="tr-TR" dirty="0"/>
          </a:p>
        </p:txBody>
      </p:sp>
      <p:sp>
        <p:nvSpPr>
          <p:cNvPr id="3" name="2 İçerik Yer Tutucusu"/>
          <p:cNvSpPr>
            <a:spLocks noGrp="1"/>
          </p:cNvSpPr>
          <p:nvPr>
            <p:ph idx="1"/>
          </p:nvPr>
        </p:nvSpPr>
        <p:spPr>
          <a:xfrm>
            <a:off x="457200" y="1609416"/>
            <a:ext cx="3614734" cy="4846320"/>
          </a:xfrm>
        </p:spPr>
        <p:txBody>
          <a:bodyPr>
            <a:normAutofit fontScale="77500" lnSpcReduction="20000"/>
          </a:bodyPr>
          <a:lstStyle/>
          <a:p>
            <a:r>
              <a:rPr lang="tr-TR" dirty="0" smtClean="0"/>
              <a:t>(6yıl)</a:t>
            </a:r>
          </a:p>
          <a:p>
            <a:r>
              <a:rPr lang="tr-TR" dirty="0" smtClean="0"/>
              <a:t>Tıp programının amacı, insanların sağlığını koruma ve geliştirme, hastalık ve sakatlıklarını iyileştirme alanında çalışacak sağlık personelini (hekimleri) yetiştirmek ve bu alanda araştırmalar yapmaktır. Tıp programında eğitim süresi 6 yıldır. Bu fakültelerde öğretim "Tıp Doktorluğu" ve "Temel Tıp Bilimlerinde Lisans Eğitimi" olmak üzere iki düzeyde yapılır. Tıp doktorluğu düzeyi üç kademeden oluşur: </a:t>
            </a:r>
          </a:p>
          <a:p>
            <a:endParaRPr lang="tr-TR" dirty="0"/>
          </a:p>
        </p:txBody>
      </p:sp>
      <p:pic>
        <p:nvPicPr>
          <p:cNvPr id="46084" name="Picture 4" descr="https://encrypted-tbn0.gstatic.com/images?q=tbn:ANd9GcT2sFFnqe8SJ7gedQH4fdzgX06rObaCDv1Na_n1dIr-jpoMtz219u4VNQ">
            <a:hlinkClick r:id="rId2"/>
          </p:cNvPr>
          <p:cNvPicPr>
            <a:picLocks noChangeAspect="1" noChangeArrowheads="1"/>
          </p:cNvPicPr>
          <p:nvPr/>
        </p:nvPicPr>
        <p:blipFill>
          <a:blip r:embed="rId3" cstate="print"/>
          <a:srcRect/>
          <a:stretch>
            <a:fillRect/>
          </a:stretch>
        </p:blipFill>
        <p:spPr bwMode="auto">
          <a:xfrm>
            <a:off x="5000628" y="1071546"/>
            <a:ext cx="2557473" cy="4286280"/>
          </a:xfrm>
          <a:prstGeom prst="rect">
            <a:avLst/>
          </a:prstGeom>
          <a:noFill/>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(1)Temel Tıp Bilimleri </a:t>
            </a:r>
            <a:r>
              <a:rPr lang="tr-TR" dirty="0" err="1" smtClean="0"/>
              <a:t>Önlisans</a:t>
            </a:r>
            <a:r>
              <a:rPr lang="tr-TR" dirty="0" smtClean="0"/>
              <a:t> Kademesi, öğretimin ilk iki yılını kapsar. Bu dönemde biyoloji, fizik, kimya dersleri ile anatomi, fizyoloji, mikrobiyoloji vb. temel tıp dersleri verilir. </a:t>
            </a:r>
          </a:p>
          <a:p>
            <a:r>
              <a:rPr lang="tr-TR" dirty="0" smtClean="0"/>
              <a:t>(2) Klinik Bilimleri Yüksek Lisans Kademesi, öğretimin 3., 4. ve 5. sınıflarını kapsamakta ve bazı temel tıp bilimleri dersleri ile klinik, poliklinik gibi uygulama alanları ve gerekli </a:t>
            </a:r>
            <a:r>
              <a:rPr lang="tr-TR" dirty="0" err="1" smtClean="0"/>
              <a:t>laboratuvar</a:t>
            </a:r>
            <a:r>
              <a:rPr lang="tr-TR" dirty="0" smtClean="0"/>
              <a:t> çalışmalarını içermektedir. </a:t>
            </a:r>
          </a:p>
          <a:p>
            <a:r>
              <a:rPr lang="tr-TR" dirty="0" smtClean="0"/>
              <a:t>(3) Öğretimin 6. yılını kapsayan Aile Hekimliği Kademesi, klinik ve poliklinik uygulamalarını içermektedir. Temel Tıp Bilimleri Lisans Eğitimi ise, Temel Tıp Bilimleri </a:t>
            </a:r>
            <a:r>
              <a:rPr lang="tr-TR" dirty="0" err="1" smtClean="0"/>
              <a:t>Önlisans</a:t>
            </a:r>
            <a:r>
              <a:rPr lang="tr-TR" dirty="0" smtClean="0"/>
              <a:t> Kademesini başarı ile tamamlayanlardan dileyenlerin devam edebilecekleri 2 yıllık bir eğitimdir. Bu dönemde, botanik, zooloji, anatomi, biyokimya, biyofizik, mikrobiyoloji vb. dersler okutulmaktadır.</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İster uzman ister pratisyen olsun bir doktorun en önemli görevi toplumu ve kişileri her türlü hastalıktan korumak, bütün çabalara karşın sağlığı bozulan kimseleri tedavi etmektir. </a:t>
            </a:r>
          </a:p>
          <a:p>
            <a:endParaRPr lang="tr-TR" dirty="0"/>
          </a:p>
        </p:txBody>
      </p:sp>
      <p:pic>
        <p:nvPicPr>
          <p:cNvPr id="44034" name="Picture 2" descr="https://encrypted-tbn2.gstatic.com/images?q=tbn:ANd9GcToa6j7l_3znHpwY4CMimvNvHjuK-adOQJ-pazl-MjthWJE-Z301n8lGZPP">
            <a:hlinkClick r:id="rId2"/>
          </p:cNvPr>
          <p:cNvPicPr>
            <a:picLocks noChangeAspect="1" noChangeArrowheads="1"/>
          </p:cNvPicPr>
          <p:nvPr/>
        </p:nvPicPr>
        <p:blipFill>
          <a:blip r:embed="rId3" cstate="print"/>
          <a:srcRect/>
          <a:stretch>
            <a:fillRect/>
          </a:stretch>
        </p:blipFill>
        <p:spPr bwMode="auto">
          <a:xfrm>
            <a:off x="899592" y="3645024"/>
            <a:ext cx="4573742" cy="2738450"/>
          </a:xfrm>
          <a:prstGeom prst="rect">
            <a:avLst/>
          </a:prstGeom>
          <a:noFill/>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9938" name="Picture 2" descr="F:\mesleki rehberlik\YGS puanıyla yerleşebileceğiniz bölümler_files\396709.jpg"/>
          <p:cNvPicPr>
            <a:picLocks noGrp="1" noChangeAspect="1" noChangeArrowheads="1"/>
          </p:cNvPicPr>
          <p:nvPr>
            <p:ph idx="1"/>
          </p:nvPr>
        </p:nvPicPr>
        <p:blipFill>
          <a:blip r:embed="rId2" cstate="print"/>
          <a:srcRect/>
          <a:stretch>
            <a:fillRect/>
          </a:stretch>
        </p:blipFill>
        <p:spPr bwMode="auto">
          <a:xfrm>
            <a:off x="214282" y="0"/>
            <a:ext cx="8929718" cy="6858000"/>
          </a:xfrm>
          <a:prstGeom prst="rect">
            <a:avLst/>
          </a:prstGeom>
          <a:noFill/>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F:\mesleki rehberlik\YGS puanıyla yerleşebileceğiniz bölümler_files\396711.jpg"/>
          <p:cNvPicPr>
            <a:picLocks noGrp="1" noChangeAspect="1" noChangeArrowheads="1"/>
          </p:cNvPicPr>
          <p:nvPr>
            <p:ph idx="1"/>
          </p:nvPr>
        </p:nvPicPr>
        <p:blipFill>
          <a:blip r:embed="rId2" cstate="print"/>
          <a:srcRect/>
          <a:stretch>
            <a:fillRect/>
          </a:stretch>
        </p:blipFill>
        <p:spPr bwMode="auto">
          <a:xfrm>
            <a:off x="928662" y="357166"/>
            <a:ext cx="6643733" cy="6099197"/>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F:\mesleki rehberlik\YGS puanıyla yerleşebileceğiniz bölümler_files\396710.jpg"/>
          <p:cNvPicPr>
            <a:picLocks noGrp="1" noChangeAspect="1" noChangeArrowheads="1"/>
          </p:cNvPicPr>
          <p:nvPr>
            <p:ph idx="1"/>
          </p:nvPr>
        </p:nvPicPr>
        <p:blipFill>
          <a:blip r:embed="rId2" cstate="print"/>
          <a:srcRect/>
          <a:stretch>
            <a:fillRect/>
          </a:stretch>
        </p:blipFill>
        <p:spPr bwMode="auto">
          <a:xfrm>
            <a:off x="642911" y="428604"/>
            <a:ext cx="7072362" cy="6429396"/>
          </a:xfrm>
          <a:prstGeom prst="rect">
            <a:avLst/>
          </a:prstGeom>
          <a:noFill/>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F:\mesleki rehberlik\YGS puanıyla yerleşebileceğiniz bölümler_files\396727.jpg"/>
          <p:cNvPicPr>
            <a:picLocks noGrp="1" noChangeAspect="1" noChangeArrowheads="1"/>
          </p:cNvPicPr>
          <p:nvPr>
            <p:ph idx="1"/>
          </p:nvPr>
        </p:nvPicPr>
        <p:blipFill>
          <a:blip r:embed="rId2" cstate="print"/>
          <a:srcRect/>
          <a:stretch>
            <a:fillRect/>
          </a:stretch>
        </p:blipFill>
        <p:spPr bwMode="auto">
          <a:xfrm>
            <a:off x="0" y="0"/>
            <a:ext cx="8028384"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1400" u="sng" dirty="0" smtClean="0"/>
              <a:t>RÜTBELER</a:t>
            </a:r>
            <a:r>
              <a:rPr lang="tr-TR" sz="1400" dirty="0" smtClean="0"/>
              <a:t>                     </a:t>
            </a:r>
            <a:r>
              <a:rPr lang="tr-TR" sz="1400" u="sng" dirty="0" smtClean="0"/>
              <a:t>SÜRESİ</a:t>
            </a:r>
            <a:r>
              <a:rPr lang="tr-TR" sz="1400" dirty="0" smtClean="0"/>
              <a:t>                    </a:t>
            </a:r>
            <a:r>
              <a:rPr lang="tr-TR" sz="1400" u="sng" dirty="0" smtClean="0"/>
              <a:t>RÜTBELER</a:t>
            </a:r>
            <a:r>
              <a:rPr lang="tr-TR" sz="1400" dirty="0" smtClean="0"/>
              <a:t>      	  </a:t>
            </a:r>
            <a:r>
              <a:rPr lang="tr-TR" sz="1400" u="sng" dirty="0" smtClean="0"/>
              <a:t>BEKLEME SÜRESİ</a:t>
            </a:r>
            <a:r>
              <a:rPr lang="tr-TR" sz="1400" dirty="0" smtClean="0"/>
              <a:t> </a:t>
            </a:r>
          </a:p>
          <a:p>
            <a:r>
              <a:rPr lang="tr-TR" sz="1400" dirty="0" smtClean="0"/>
              <a:t> Komiser Yardımcılığı      4 yıl                       Emniyet Amiri                       3 yıl </a:t>
            </a:r>
          </a:p>
          <a:p>
            <a:r>
              <a:rPr lang="tr-TR" sz="1400" dirty="0" smtClean="0"/>
              <a:t> Komiser                       4 yıl                       Emniyet  Müdürü                    3 yıl 	</a:t>
            </a:r>
          </a:p>
          <a:p>
            <a:pPr>
              <a:buNone/>
            </a:pPr>
            <a:endParaRPr lang="tr-TR" sz="1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dirty="0" smtClean="0"/>
              <a:t>REHBER ÖĞRETMEN (PSİKOLOJİK DANIŞMAN)</a:t>
            </a:r>
            <a:r>
              <a:rPr lang="tr-TR" dirty="0" smtClean="0"/>
              <a:t/>
            </a:r>
            <a:br>
              <a:rPr lang="tr-TR" dirty="0" smtClean="0"/>
            </a:br>
            <a:endParaRPr lang="tr-TR" dirty="0"/>
          </a:p>
        </p:txBody>
      </p:sp>
      <p:sp>
        <p:nvSpPr>
          <p:cNvPr id="3" name="2 İçerik Yer Tutucusu"/>
          <p:cNvSpPr>
            <a:spLocks noGrp="1"/>
          </p:cNvSpPr>
          <p:nvPr>
            <p:ph idx="1"/>
          </p:nvPr>
        </p:nvSpPr>
        <p:spPr>
          <a:xfrm>
            <a:off x="457200" y="1609416"/>
            <a:ext cx="3257544" cy="4846320"/>
          </a:xfrm>
        </p:spPr>
        <p:txBody>
          <a:bodyPr>
            <a:normAutofit fontScale="77500" lnSpcReduction="20000"/>
          </a:bodyPr>
          <a:lstStyle/>
          <a:p>
            <a:r>
              <a:rPr lang="tr-TR" dirty="0" smtClean="0"/>
              <a:t> Çalıştığı eğitim kurum ya da kuruluşunda; öğrencilerin ilgi, yetenek ve kişilik özelliklerini gerçekçi ve ayrıntılı olarak tanımalarına, kendilerine açık eğitim, meslek ve iş olanakları hakkında bilgilenmelerine, başkaları ile iyi iletişim kurabilme, doğru kararlar verebilme becerileri geliştirmelerine yardım eden   kişidir</a:t>
            </a:r>
            <a:endParaRPr lang="tr-TR" dirty="0"/>
          </a:p>
        </p:txBody>
      </p:sp>
      <p:pic>
        <p:nvPicPr>
          <p:cNvPr id="18434" name="Picture 2" descr="https://encrypted-tbn2.gstatic.com/images?q=tbn:ANd9GcRrYkgd8zWamVFAAgIzGqjUswYyNAeExF9r9SXBBYFON0ROuxN8mpYuTw">
            <a:hlinkClick r:id="rId2"/>
          </p:cNvPr>
          <p:cNvPicPr>
            <a:picLocks noChangeAspect="1" noChangeArrowheads="1"/>
          </p:cNvPicPr>
          <p:nvPr/>
        </p:nvPicPr>
        <p:blipFill>
          <a:blip r:embed="rId3" cstate="print"/>
          <a:srcRect/>
          <a:stretch>
            <a:fillRect/>
          </a:stretch>
        </p:blipFill>
        <p:spPr bwMode="auto">
          <a:xfrm>
            <a:off x="4071934" y="1643050"/>
            <a:ext cx="4000528" cy="464347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535</TotalTime>
  <Words>3036</Words>
  <Application>Microsoft Office PowerPoint</Application>
  <PresentationFormat>Ekran Gösterisi (4:3)</PresentationFormat>
  <Paragraphs>202</Paragraphs>
  <Slides>79</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79</vt:i4>
      </vt:variant>
    </vt:vector>
  </HeadingPairs>
  <TitlesOfParts>
    <vt:vector size="81" baseType="lpstr">
      <vt:lpstr>Zengin</vt:lpstr>
      <vt:lpstr>Clip</vt:lpstr>
      <vt:lpstr>      meslekler </vt:lpstr>
      <vt:lpstr>POLİS MEMURU </vt:lpstr>
      <vt:lpstr>Slayt 3</vt:lpstr>
      <vt:lpstr>Slayt 4</vt:lpstr>
      <vt:lpstr>ÇALIŞMA ORTAMI VE KOŞULLARI </vt:lpstr>
      <vt:lpstr>Slayt 6</vt:lpstr>
      <vt:lpstr>Slayt 7</vt:lpstr>
      <vt:lpstr>Slayt 8</vt:lpstr>
      <vt:lpstr>REHBER ÖĞRETMEN (PSİKOLOJİK DANIŞMAN) </vt:lpstr>
      <vt:lpstr>Slayt 10</vt:lpstr>
      <vt:lpstr>Slayt 11</vt:lpstr>
      <vt:lpstr>Slayt 12</vt:lpstr>
      <vt:lpstr>Slayt 13</vt:lpstr>
      <vt:lpstr>Slayt 14</vt:lpstr>
      <vt:lpstr>PSİKOLOJİ </vt:lpstr>
      <vt:lpstr>Slayt 16</vt:lpstr>
      <vt:lpstr>görevler</vt:lpstr>
      <vt:lpstr>Çalışma alanları</vt:lpstr>
      <vt:lpstr>Slayt 19</vt:lpstr>
      <vt:lpstr>              ÇALIŞMA ALANLARI VE  İŞ BULMA OLANAKLARI  </vt:lpstr>
      <vt:lpstr>Slayt 21</vt:lpstr>
      <vt:lpstr>Slayt 22</vt:lpstr>
      <vt:lpstr>Slayt 23</vt:lpstr>
      <vt:lpstr>Slayt 24</vt:lpstr>
      <vt:lpstr>Slayt 25</vt:lpstr>
      <vt:lpstr>HALKLA İLİŞKİLER  </vt:lpstr>
      <vt:lpstr>ÇALIŞMA ŞARTLARI</vt:lpstr>
      <vt:lpstr>Slayt 28</vt:lpstr>
      <vt:lpstr>Slayt 29</vt:lpstr>
      <vt:lpstr>Slayt 30</vt:lpstr>
      <vt:lpstr>Slayt 31</vt:lpstr>
      <vt:lpstr>HEMŞİRELİK </vt:lpstr>
      <vt:lpstr>Slayt 33</vt:lpstr>
      <vt:lpstr>Slayt 34</vt:lpstr>
      <vt:lpstr>Slayt 35</vt:lpstr>
      <vt:lpstr>hukuk</vt:lpstr>
      <vt:lpstr>Slayt 37</vt:lpstr>
      <vt:lpstr>Slayt 38</vt:lpstr>
      <vt:lpstr>Slayt 39</vt:lpstr>
      <vt:lpstr>İlk öğretim mat öğretmenliği</vt:lpstr>
      <vt:lpstr>Slayt 41</vt:lpstr>
      <vt:lpstr>Slayt 42</vt:lpstr>
      <vt:lpstr>  LABORANT VE VETERİNER  SAĞLIK ( AÇIKÖĞRETİM ) </vt:lpstr>
      <vt:lpstr>Slayt 44</vt:lpstr>
      <vt:lpstr>Slayt 45</vt:lpstr>
      <vt:lpstr>Veteriner (5yıl)  </vt:lpstr>
      <vt:lpstr>Slayt 47</vt:lpstr>
      <vt:lpstr>Slayt 48</vt:lpstr>
      <vt:lpstr>ANESTEZİ (ÖNLİSANS-SAY 1) </vt:lpstr>
      <vt:lpstr>Slayt 50</vt:lpstr>
      <vt:lpstr>Büro yönetimi ve sekreterlik</vt:lpstr>
      <vt:lpstr>Slayt 52</vt:lpstr>
      <vt:lpstr>Slayt 53</vt:lpstr>
      <vt:lpstr>Slayt 54</vt:lpstr>
      <vt:lpstr>Tıbbi Dökümantasyon ve Sekreterlik (2yıl) </vt:lpstr>
      <vt:lpstr>  ÇOCUK GELİŞİMİ (ÖNLİSANS-SÖZ 1)</vt:lpstr>
      <vt:lpstr>ÇOCUK GELİŞİMİ VE EĞİTİM (LİSANS-EA 1</vt:lpstr>
      <vt:lpstr>Slayt 58</vt:lpstr>
      <vt:lpstr>Slayt 59</vt:lpstr>
      <vt:lpstr>DİŞ HEKİMLİĞİ (LİSANS(ÖĞRETİM YILI 5)  SAY 2) </vt:lpstr>
      <vt:lpstr>Slayt 61</vt:lpstr>
      <vt:lpstr>Slayt 62</vt:lpstr>
      <vt:lpstr>Slayt 63</vt:lpstr>
      <vt:lpstr>Slayt 64</vt:lpstr>
      <vt:lpstr>Slayt 65</vt:lpstr>
      <vt:lpstr>Ebelik( lisans say1)</vt:lpstr>
      <vt:lpstr>Slayt 67</vt:lpstr>
      <vt:lpstr>Slayt 68</vt:lpstr>
      <vt:lpstr>Slayt 69</vt:lpstr>
      <vt:lpstr>OKUL ÖNCESİ ÖĞRETMENLİĞİ </vt:lpstr>
      <vt:lpstr>Slayt 71</vt:lpstr>
      <vt:lpstr>Slayt 72</vt:lpstr>
      <vt:lpstr>tıp</vt:lpstr>
      <vt:lpstr>Slayt 74</vt:lpstr>
      <vt:lpstr>Slayt 75</vt:lpstr>
      <vt:lpstr>Slayt 76</vt:lpstr>
      <vt:lpstr>Slayt 77</vt:lpstr>
      <vt:lpstr>Slayt 78</vt:lpstr>
      <vt:lpstr>Slayt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BAŞA ÇIKMA STİLLERİ ÖLÇEĞİ KISA FORMU</dc:title>
  <dc:creator>user</dc:creator>
  <cp:lastModifiedBy>hulya</cp:lastModifiedBy>
  <cp:revision>71</cp:revision>
  <dcterms:created xsi:type="dcterms:W3CDTF">2013-12-22T09:49:44Z</dcterms:created>
  <dcterms:modified xsi:type="dcterms:W3CDTF">2015-10-19T20:24:02Z</dcterms:modified>
</cp:coreProperties>
</file>