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75"/>
  </p:notesMasterIdLst>
  <p:sldIdLst>
    <p:sldId id="359" r:id="rId2"/>
    <p:sldId id="361" r:id="rId3"/>
    <p:sldId id="363" r:id="rId4"/>
    <p:sldId id="377" r:id="rId5"/>
    <p:sldId id="365" r:id="rId6"/>
    <p:sldId id="366" r:id="rId7"/>
    <p:sldId id="367" r:id="rId8"/>
    <p:sldId id="376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9" r:id="rId18"/>
    <p:sldId id="380" r:id="rId19"/>
    <p:sldId id="381" r:id="rId20"/>
    <p:sldId id="283" r:id="rId21"/>
    <p:sldId id="378" r:id="rId22"/>
    <p:sldId id="284" r:id="rId23"/>
    <p:sldId id="285" r:id="rId24"/>
    <p:sldId id="286" r:id="rId25"/>
    <p:sldId id="287" r:id="rId26"/>
    <p:sldId id="288" r:id="rId27"/>
    <p:sldId id="289" r:id="rId28"/>
    <p:sldId id="291" r:id="rId29"/>
    <p:sldId id="292" r:id="rId30"/>
    <p:sldId id="293" r:id="rId31"/>
    <p:sldId id="294" r:id="rId32"/>
    <p:sldId id="295" r:id="rId33"/>
    <p:sldId id="351" r:id="rId34"/>
    <p:sldId id="296" r:id="rId35"/>
    <p:sldId id="352" r:id="rId36"/>
    <p:sldId id="298" r:id="rId37"/>
    <p:sldId id="299" r:id="rId38"/>
    <p:sldId id="300" r:id="rId39"/>
    <p:sldId id="305" r:id="rId40"/>
    <p:sldId id="306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7" r:id="rId49"/>
    <p:sldId id="318" r:id="rId50"/>
    <p:sldId id="319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2" r:id="rId71"/>
    <p:sldId id="343" r:id="rId72"/>
    <p:sldId id="357" r:id="rId73"/>
    <p:sldId id="350" r:id="rId7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A764E-C226-441A-B8E8-B72B1A0CBD55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CB4F2B-061F-4899-B7A7-D3DB21D559D9}">
      <dgm:prSet phldrT="[Text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Ağız</a:t>
          </a:r>
          <a:endParaRPr lang="en-US" dirty="0">
            <a:solidFill>
              <a:schemeClr val="tx1"/>
            </a:solidFill>
          </a:endParaRPr>
        </a:p>
      </dgm:t>
    </dgm:pt>
    <dgm:pt modelId="{FBB44010-FF2F-4B2E-BB07-00BAAB2787FA}" type="parTrans" cxnId="{28F72333-B633-4A74-A850-C696C21E9778}">
      <dgm:prSet/>
      <dgm:spPr/>
      <dgm:t>
        <a:bodyPr/>
        <a:lstStyle/>
        <a:p>
          <a:endParaRPr lang="en-US"/>
        </a:p>
      </dgm:t>
    </dgm:pt>
    <dgm:pt modelId="{4CF3B585-3A69-44B8-B45C-534486A5ACCA}" type="sibTrans" cxnId="{28F72333-B633-4A74-A850-C696C21E9778}">
      <dgm:prSet/>
      <dgm:spPr/>
      <dgm:t>
        <a:bodyPr/>
        <a:lstStyle/>
        <a:p>
          <a:endParaRPr lang="en-US"/>
        </a:p>
      </dgm:t>
    </dgm:pt>
    <dgm:pt modelId="{6D8A6D96-3F44-451B-8E67-4E00E89281E1}">
      <dgm:prSet phldrT="[Text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Yemek borusu</a:t>
          </a:r>
          <a:endParaRPr lang="en-US" dirty="0">
            <a:solidFill>
              <a:schemeClr val="tx1"/>
            </a:solidFill>
          </a:endParaRPr>
        </a:p>
      </dgm:t>
    </dgm:pt>
    <dgm:pt modelId="{BC30C4F3-C4D2-466C-A95D-CC35D70BD753}" type="parTrans" cxnId="{88ACDB45-60A0-43DF-96AF-B8BC9E04F0BE}">
      <dgm:prSet/>
      <dgm:spPr/>
      <dgm:t>
        <a:bodyPr/>
        <a:lstStyle/>
        <a:p>
          <a:endParaRPr lang="en-US"/>
        </a:p>
      </dgm:t>
    </dgm:pt>
    <dgm:pt modelId="{C2894308-F237-4489-A651-AF6C41C46209}" type="sibTrans" cxnId="{88ACDB45-60A0-43DF-96AF-B8BC9E04F0BE}">
      <dgm:prSet/>
      <dgm:spPr/>
      <dgm:t>
        <a:bodyPr/>
        <a:lstStyle/>
        <a:p>
          <a:endParaRPr lang="en-US"/>
        </a:p>
      </dgm:t>
    </dgm:pt>
    <dgm:pt modelId="{61EA9B2A-2FC1-4B99-B198-AC51D88E041D}">
      <dgm:prSet phldrT="[Text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Mide</a:t>
          </a:r>
          <a:endParaRPr lang="en-US" dirty="0">
            <a:solidFill>
              <a:schemeClr val="tx1"/>
            </a:solidFill>
          </a:endParaRPr>
        </a:p>
      </dgm:t>
    </dgm:pt>
    <dgm:pt modelId="{A6109AF7-28D8-4659-8158-BBF6B5BB34A3}" type="parTrans" cxnId="{B5ACE77A-CF3F-4141-8D84-CBE2CE2D3A7F}">
      <dgm:prSet/>
      <dgm:spPr/>
      <dgm:t>
        <a:bodyPr/>
        <a:lstStyle/>
        <a:p>
          <a:endParaRPr lang="en-US"/>
        </a:p>
      </dgm:t>
    </dgm:pt>
    <dgm:pt modelId="{29BADE80-1CE6-4C36-BED1-5EA5801A6378}" type="sibTrans" cxnId="{B5ACE77A-CF3F-4141-8D84-CBE2CE2D3A7F}">
      <dgm:prSet/>
      <dgm:spPr/>
      <dgm:t>
        <a:bodyPr/>
        <a:lstStyle/>
        <a:p>
          <a:endParaRPr lang="en-US"/>
        </a:p>
      </dgm:t>
    </dgm:pt>
    <dgm:pt modelId="{D4B619E5-C5D4-47E0-B687-E98F323DAC3F}">
      <dgm:prSet phldrT="[Text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İnce Bağırsaklar</a:t>
          </a:r>
          <a:endParaRPr lang="en-US" dirty="0">
            <a:solidFill>
              <a:schemeClr val="tx1"/>
            </a:solidFill>
          </a:endParaRPr>
        </a:p>
      </dgm:t>
    </dgm:pt>
    <dgm:pt modelId="{34EB2681-4972-4B8F-BFE9-C6FD6029EFBB}" type="parTrans" cxnId="{5FC299C4-3552-4523-B228-F77A534716AF}">
      <dgm:prSet/>
      <dgm:spPr/>
      <dgm:t>
        <a:bodyPr/>
        <a:lstStyle/>
        <a:p>
          <a:endParaRPr lang="en-US"/>
        </a:p>
      </dgm:t>
    </dgm:pt>
    <dgm:pt modelId="{20C3CCC3-F3A8-4085-8138-2553A6377D7C}" type="sibTrans" cxnId="{5FC299C4-3552-4523-B228-F77A534716AF}">
      <dgm:prSet/>
      <dgm:spPr/>
      <dgm:t>
        <a:bodyPr/>
        <a:lstStyle/>
        <a:p>
          <a:endParaRPr lang="en-US"/>
        </a:p>
      </dgm:t>
    </dgm:pt>
    <dgm:pt modelId="{2891EC1D-71C8-4D25-A31D-5ECE1E11C06D}">
      <dgm:prSet phldrT="[Text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Karaciğer</a:t>
          </a:r>
          <a:endParaRPr lang="en-US" dirty="0">
            <a:solidFill>
              <a:schemeClr val="tx1"/>
            </a:solidFill>
          </a:endParaRPr>
        </a:p>
      </dgm:t>
    </dgm:pt>
    <dgm:pt modelId="{CEBB3E83-DC08-4A40-BEC7-3969418A47BC}" type="parTrans" cxnId="{004075A3-0CEE-42BD-9501-E235B0A09D60}">
      <dgm:prSet/>
      <dgm:spPr/>
      <dgm:t>
        <a:bodyPr/>
        <a:lstStyle/>
        <a:p>
          <a:endParaRPr lang="en-US"/>
        </a:p>
      </dgm:t>
    </dgm:pt>
    <dgm:pt modelId="{5DC2B057-62AB-4640-B02C-90230D12BB8C}" type="sibTrans" cxnId="{004075A3-0CEE-42BD-9501-E235B0A09D60}">
      <dgm:prSet/>
      <dgm:spPr/>
      <dgm:t>
        <a:bodyPr/>
        <a:lstStyle/>
        <a:p>
          <a:endParaRPr lang="en-US"/>
        </a:p>
      </dgm:t>
    </dgm:pt>
    <dgm:pt modelId="{0716673B-FBA6-46E8-A294-6383A81AF2C2}">
      <dgm:prSet phldrT="[Text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Kalp</a:t>
          </a:r>
          <a:endParaRPr lang="en-US" dirty="0">
            <a:solidFill>
              <a:schemeClr val="tx1"/>
            </a:solidFill>
          </a:endParaRPr>
        </a:p>
      </dgm:t>
    </dgm:pt>
    <dgm:pt modelId="{EF587D6D-5766-4064-B0A5-610A7779B7B9}" type="parTrans" cxnId="{6BB9CD48-7E7D-455E-B743-FF17A8B99C76}">
      <dgm:prSet/>
      <dgm:spPr/>
      <dgm:t>
        <a:bodyPr/>
        <a:lstStyle/>
        <a:p>
          <a:endParaRPr lang="en-US"/>
        </a:p>
      </dgm:t>
    </dgm:pt>
    <dgm:pt modelId="{2B27B0E0-BE9E-41D9-B435-0704BC0EAA59}" type="sibTrans" cxnId="{6BB9CD48-7E7D-455E-B743-FF17A8B99C76}">
      <dgm:prSet/>
      <dgm:spPr/>
      <dgm:t>
        <a:bodyPr/>
        <a:lstStyle/>
        <a:p>
          <a:endParaRPr lang="en-US"/>
        </a:p>
      </dgm:t>
    </dgm:pt>
    <dgm:pt modelId="{AAB4A8B8-434B-4BE7-92FF-D746C693917C}">
      <dgm:prSet phldrT="[Text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Akciğerler</a:t>
          </a:r>
          <a:endParaRPr lang="en-US" dirty="0">
            <a:solidFill>
              <a:schemeClr val="tx1"/>
            </a:solidFill>
          </a:endParaRPr>
        </a:p>
      </dgm:t>
    </dgm:pt>
    <dgm:pt modelId="{5044147F-4AFA-43AD-81CD-800DE2E599A0}" type="parTrans" cxnId="{F677ADF5-AB3D-4B5F-AA4D-AFC13E890C0B}">
      <dgm:prSet/>
      <dgm:spPr/>
      <dgm:t>
        <a:bodyPr/>
        <a:lstStyle/>
        <a:p>
          <a:endParaRPr lang="en-US"/>
        </a:p>
      </dgm:t>
    </dgm:pt>
    <dgm:pt modelId="{011960BD-ACCB-48D3-A6EF-447D7D9EADEE}" type="sibTrans" cxnId="{F677ADF5-AB3D-4B5F-AA4D-AFC13E890C0B}">
      <dgm:prSet/>
      <dgm:spPr/>
      <dgm:t>
        <a:bodyPr/>
        <a:lstStyle/>
        <a:p>
          <a:endParaRPr lang="en-US"/>
        </a:p>
      </dgm:t>
    </dgm:pt>
    <dgm:pt modelId="{0AE23F72-9F02-4AAA-8040-E7CD06E59B98}">
      <dgm:prSet phldrT="[Text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Beyin</a:t>
          </a:r>
          <a:endParaRPr lang="en-US" dirty="0">
            <a:solidFill>
              <a:schemeClr val="tx1"/>
            </a:solidFill>
          </a:endParaRPr>
        </a:p>
      </dgm:t>
    </dgm:pt>
    <dgm:pt modelId="{233C5922-15EC-4129-816F-0ECD6216BC03}" type="parTrans" cxnId="{B08DFE91-E79C-4DE6-82B2-0F249280B37C}">
      <dgm:prSet/>
      <dgm:spPr/>
      <dgm:t>
        <a:bodyPr/>
        <a:lstStyle/>
        <a:p>
          <a:endParaRPr lang="en-US"/>
        </a:p>
      </dgm:t>
    </dgm:pt>
    <dgm:pt modelId="{C0FD23BA-8321-4124-AB61-D650B48699FB}" type="sibTrans" cxnId="{B08DFE91-E79C-4DE6-82B2-0F249280B37C}">
      <dgm:prSet/>
      <dgm:spPr/>
      <dgm:t>
        <a:bodyPr/>
        <a:lstStyle/>
        <a:p>
          <a:endParaRPr lang="en-US"/>
        </a:p>
      </dgm:t>
    </dgm:pt>
    <dgm:pt modelId="{7FDF84F3-2DF1-4CF2-90A4-7599B306A356}" type="pres">
      <dgm:prSet presAssocID="{087A764E-C226-441A-B8E8-B72B1A0CBD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AF1284-3EC9-4EA2-B375-F5DEEB00C9C9}" type="pres">
      <dgm:prSet presAssocID="{41CB4F2B-061F-4899-B7A7-D3DB21D559D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C43C7-C20E-4AA4-AA3A-338EA142948F}" type="pres">
      <dgm:prSet presAssocID="{4CF3B585-3A69-44B8-B45C-534486A5ACCA}" presName="sibTrans" presStyleLbl="sibTrans2D1" presStyleIdx="0" presStyleCnt="7"/>
      <dgm:spPr/>
      <dgm:t>
        <a:bodyPr/>
        <a:lstStyle/>
        <a:p>
          <a:endParaRPr lang="en-US"/>
        </a:p>
      </dgm:t>
    </dgm:pt>
    <dgm:pt modelId="{5F6DEE16-6A31-47AA-96F9-7DFA26248738}" type="pres">
      <dgm:prSet presAssocID="{4CF3B585-3A69-44B8-B45C-534486A5ACCA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41CEC839-47EB-4261-B363-19F61B9570D7}" type="pres">
      <dgm:prSet presAssocID="{6D8A6D96-3F44-451B-8E67-4E00E89281E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6E60F-F50D-48F0-B550-DEC7340EAC36}" type="pres">
      <dgm:prSet presAssocID="{C2894308-F237-4489-A651-AF6C41C46209}" presName="sibTrans" presStyleLbl="sibTrans2D1" presStyleIdx="1" presStyleCnt="7"/>
      <dgm:spPr/>
      <dgm:t>
        <a:bodyPr/>
        <a:lstStyle/>
        <a:p>
          <a:endParaRPr lang="en-US"/>
        </a:p>
      </dgm:t>
    </dgm:pt>
    <dgm:pt modelId="{A95A7938-1B7C-4EE3-A65A-8ACBF2DBEF18}" type="pres">
      <dgm:prSet presAssocID="{C2894308-F237-4489-A651-AF6C41C4620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7321CCAD-2262-4039-82B4-15BCC9852632}" type="pres">
      <dgm:prSet presAssocID="{61EA9B2A-2FC1-4B99-B198-AC51D88E041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0DD1C-2DF8-4927-A963-D63C1C64EE3C}" type="pres">
      <dgm:prSet presAssocID="{29BADE80-1CE6-4C36-BED1-5EA5801A6378}" presName="sibTrans" presStyleLbl="sibTrans2D1" presStyleIdx="2" presStyleCnt="7"/>
      <dgm:spPr/>
      <dgm:t>
        <a:bodyPr/>
        <a:lstStyle/>
        <a:p>
          <a:endParaRPr lang="en-US"/>
        </a:p>
      </dgm:t>
    </dgm:pt>
    <dgm:pt modelId="{05142050-9F28-421F-B07A-D8D0BDCA58A6}" type="pres">
      <dgm:prSet presAssocID="{29BADE80-1CE6-4C36-BED1-5EA5801A637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A8A54CCA-551D-4FEC-9877-56CF9E3C8ED5}" type="pres">
      <dgm:prSet presAssocID="{D4B619E5-C5D4-47E0-B687-E98F323DAC3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E4143-6744-4D2F-8369-3D3F83972C9F}" type="pres">
      <dgm:prSet presAssocID="{20C3CCC3-F3A8-4085-8138-2553A6377D7C}" presName="sibTrans" presStyleLbl="sibTrans2D1" presStyleIdx="3" presStyleCnt="7"/>
      <dgm:spPr/>
      <dgm:t>
        <a:bodyPr/>
        <a:lstStyle/>
        <a:p>
          <a:endParaRPr lang="en-US"/>
        </a:p>
      </dgm:t>
    </dgm:pt>
    <dgm:pt modelId="{C2766646-7274-4E8F-9D7A-E2CE42FF4C1E}" type="pres">
      <dgm:prSet presAssocID="{20C3CCC3-F3A8-4085-8138-2553A6377D7C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81341710-15BF-4709-B5C7-61C80CA809BE}" type="pres">
      <dgm:prSet presAssocID="{2891EC1D-71C8-4D25-A31D-5ECE1E11C06D}" presName="node" presStyleLbl="node1" presStyleIdx="4" presStyleCnt="8" custLinFactNeighborY="-5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5B730-C1A6-4369-B5E1-D3AEDD90FA13}" type="pres">
      <dgm:prSet presAssocID="{5DC2B057-62AB-4640-B02C-90230D12BB8C}" presName="sibTrans" presStyleLbl="sibTrans2D1" presStyleIdx="4" presStyleCnt="7"/>
      <dgm:spPr/>
      <dgm:t>
        <a:bodyPr/>
        <a:lstStyle/>
        <a:p>
          <a:endParaRPr lang="en-US"/>
        </a:p>
      </dgm:t>
    </dgm:pt>
    <dgm:pt modelId="{16A82F2F-D648-46AD-A360-54B13BF5A2D5}" type="pres">
      <dgm:prSet presAssocID="{5DC2B057-62AB-4640-B02C-90230D12BB8C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930A5038-2658-469C-ABE6-B8791C679790}" type="pres">
      <dgm:prSet presAssocID="{0716673B-FBA6-46E8-A294-6383A81AF2C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33EA7-3E4A-407A-ADD7-8F9165604059}" type="pres">
      <dgm:prSet presAssocID="{2B27B0E0-BE9E-41D9-B435-0704BC0EAA59}" presName="sibTrans" presStyleLbl="sibTrans2D1" presStyleIdx="5" presStyleCnt="7"/>
      <dgm:spPr/>
      <dgm:t>
        <a:bodyPr/>
        <a:lstStyle/>
        <a:p>
          <a:endParaRPr lang="en-US"/>
        </a:p>
      </dgm:t>
    </dgm:pt>
    <dgm:pt modelId="{C79F6DC6-0756-452D-A832-DC74D57A9930}" type="pres">
      <dgm:prSet presAssocID="{2B27B0E0-BE9E-41D9-B435-0704BC0EAA59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F8EA3451-D877-46AF-826C-090EF522BAA3}" type="pres">
      <dgm:prSet presAssocID="{AAB4A8B8-434B-4BE7-92FF-D746C693917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C69DB-4124-4919-8F99-C76F5E7B800D}" type="pres">
      <dgm:prSet presAssocID="{011960BD-ACCB-48D3-A6EF-447D7D9EADEE}" presName="sibTrans" presStyleLbl="sibTrans2D1" presStyleIdx="6" presStyleCnt="7"/>
      <dgm:spPr/>
      <dgm:t>
        <a:bodyPr/>
        <a:lstStyle/>
        <a:p>
          <a:endParaRPr lang="en-US"/>
        </a:p>
      </dgm:t>
    </dgm:pt>
    <dgm:pt modelId="{5E6BB682-C4AE-4AD1-AEAE-C40A4FB41B55}" type="pres">
      <dgm:prSet presAssocID="{011960BD-ACCB-48D3-A6EF-447D7D9EADEE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EF9D9EBE-FD51-4E4E-B641-A0B3C48A5577}" type="pres">
      <dgm:prSet presAssocID="{0AE23F72-9F02-4AAA-8040-E7CD06E59B9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AA038-EADD-42AF-BF45-68AD38752915}" type="presOf" srcId="{D4B619E5-C5D4-47E0-B687-E98F323DAC3F}" destId="{A8A54CCA-551D-4FEC-9877-56CF9E3C8ED5}" srcOrd="0" destOrd="0" presId="urn:microsoft.com/office/officeart/2005/8/layout/process5"/>
    <dgm:cxn modelId="{A391F197-5D07-4DE8-A373-A2948681255D}" type="presOf" srcId="{6D8A6D96-3F44-451B-8E67-4E00E89281E1}" destId="{41CEC839-47EB-4261-B363-19F61B9570D7}" srcOrd="0" destOrd="0" presId="urn:microsoft.com/office/officeart/2005/8/layout/process5"/>
    <dgm:cxn modelId="{37F11A9E-6538-47A3-A0E0-651088EC0CEB}" type="presOf" srcId="{2B27B0E0-BE9E-41D9-B435-0704BC0EAA59}" destId="{C79F6DC6-0756-452D-A832-DC74D57A9930}" srcOrd="1" destOrd="0" presId="urn:microsoft.com/office/officeart/2005/8/layout/process5"/>
    <dgm:cxn modelId="{28F72333-B633-4A74-A850-C696C21E9778}" srcId="{087A764E-C226-441A-B8E8-B72B1A0CBD55}" destId="{41CB4F2B-061F-4899-B7A7-D3DB21D559D9}" srcOrd="0" destOrd="0" parTransId="{FBB44010-FF2F-4B2E-BB07-00BAAB2787FA}" sibTransId="{4CF3B585-3A69-44B8-B45C-534486A5ACCA}"/>
    <dgm:cxn modelId="{993D02B7-FCB6-424E-BB76-D36EAC91E2E0}" type="presOf" srcId="{2B27B0E0-BE9E-41D9-B435-0704BC0EAA59}" destId="{93533EA7-3E4A-407A-ADD7-8F9165604059}" srcOrd="0" destOrd="0" presId="urn:microsoft.com/office/officeart/2005/8/layout/process5"/>
    <dgm:cxn modelId="{88ACDB45-60A0-43DF-96AF-B8BC9E04F0BE}" srcId="{087A764E-C226-441A-B8E8-B72B1A0CBD55}" destId="{6D8A6D96-3F44-451B-8E67-4E00E89281E1}" srcOrd="1" destOrd="0" parTransId="{BC30C4F3-C4D2-466C-A95D-CC35D70BD753}" sibTransId="{C2894308-F237-4489-A651-AF6C41C46209}"/>
    <dgm:cxn modelId="{7D912520-B7D6-4F59-9BEC-A16589ECBC41}" type="presOf" srcId="{087A764E-C226-441A-B8E8-B72B1A0CBD55}" destId="{7FDF84F3-2DF1-4CF2-90A4-7599B306A356}" srcOrd="0" destOrd="0" presId="urn:microsoft.com/office/officeart/2005/8/layout/process5"/>
    <dgm:cxn modelId="{004075A3-0CEE-42BD-9501-E235B0A09D60}" srcId="{087A764E-C226-441A-B8E8-B72B1A0CBD55}" destId="{2891EC1D-71C8-4D25-A31D-5ECE1E11C06D}" srcOrd="4" destOrd="0" parTransId="{CEBB3E83-DC08-4A40-BEC7-3969418A47BC}" sibTransId="{5DC2B057-62AB-4640-B02C-90230D12BB8C}"/>
    <dgm:cxn modelId="{69FD822E-A527-46DE-8FD8-9EE6FA08FAD5}" type="presOf" srcId="{011960BD-ACCB-48D3-A6EF-447D7D9EADEE}" destId="{D3FC69DB-4124-4919-8F99-C76F5E7B800D}" srcOrd="0" destOrd="0" presId="urn:microsoft.com/office/officeart/2005/8/layout/process5"/>
    <dgm:cxn modelId="{6BB9CD48-7E7D-455E-B743-FF17A8B99C76}" srcId="{087A764E-C226-441A-B8E8-B72B1A0CBD55}" destId="{0716673B-FBA6-46E8-A294-6383A81AF2C2}" srcOrd="5" destOrd="0" parTransId="{EF587D6D-5766-4064-B0A5-610A7779B7B9}" sibTransId="{2B27B0E0-BE9E-41D9-B435-0704BC0EAA59}"/>
    <dgm:cxn modelId="{9DE16738-F5FA-4F66-879B-A8380A8A63FD}" type="presOf" srcId="{5DC2B057-62AB-4640-B02C-90230D12BB8C}" destId="{16A82F2F-D648-46AD-A360-54B13BF5A2D5}" srcOrd="1" destOrd="0" presId="urn:microsoft.com/office/officeart/2005/8/layout/process5"/>
    <dgm:cxn modelId="{5949C362-C724-4FEB-A5F5-5B15576EFD99}" type="presOf" srcId="{5DC2B057-62AB-4640-B02C-90230D12BB8C}" destId="{A0E5B730-C1A6-4369-B5E1-D3AEDD90FA13}" srcOrd="0" destOrd="0" presId="urn:microsoft.com/office/officeart/2005/8/layout/process5"/>
    <dgm:cxn modelId="{44E6B608-A625-4A6C-A8C2-8BAA9E865D43}" type="presOf" srcId="{0AE23F72-9F02-4AAA-8040-E7CD06E59B98}" destId="{EF9D9EBE-FD51-4E4E-B641-A0B3C48A5577}" srcOrd="0" destOrd="0" presId="urn:microsoft.com/office/officeart/2005/8/layout/process5"/>
    <dgm:cxn modelId="{F677ADF5-AB3D-4B5F-AA4D-AFC13E890C0B}" srcId="{087A764E-C226-441A-B8E8-B72B1A0CBD55}" destId="{AAB4A8B8-434B-4BE7-92FF-D746C693917C}" srcOrd="6" destOrd="0" parTransId="{5044147F-4AFA-43AD-81CD-800DE2E599A0}" sibTransId="{011960BD-ACCB-48D3-A6EF-447D7D9EADEE}"/>
    <dgm:cxn modelId="{DC8B206B-69F1-4D73-8956-A8185ECE84E7}" type="presOf" srcId="{AAB4A8B8-434B-4BE7-92FF-D746C693917C}" destId="{F8EA3451-D877-46AF-826C-090EF522BAA3}" srcOrd="0" destOrd="0" presId="urn:microsoft.com/office/officeart/2005/8/layout/process5"/>
    <dgm:cxn modelId="{CEF3FEE0-7BD3-4CFD-94FC-9CEB55F30C90}" type="presOf" srcId="{20C3CCC3-F3A8-4085-8138-2553A6377D7C}" destId="{C2766646-7274-4E8F-9D7A-E2CE42FF4C1E}" srcOrd="1" destOrd="0" presId="urn:microsoft.com/office/officeart/2005/8/layout/process5"/>
    <dgm:cxn modelId="{281EB6DD-AFA0-4A63-B04A-F89D8A455080}" type="presOf" srcId="{011960BD-ACCB-48D3-A6EF-447D7D9EADEE}" destId="{5E6BB682-C4AE-4AD1-AEAE-C40A4FB41B55}" srcOrd="1" destOrd="0" presId="urn:microsoft.com/office/officeart/2005/8/layout/process5"/>
    <dgm:cxn modelId="{11EF1E40-6B58-487B-B9EB-64E32F84C3A6}" type="presOf" srcId="{4CF3B585-3A69-44B8-B45C-534486A5ACCA}" destId="{5F6DEE16-6A31-47AA-96F9-7DFA26248738}" srcOrd="1" destOrd="0" presId="urn:microsoft.com/office/officeart/2005/8/layout/process5"/>
    <dgm:cxn modelId="{CDCCBE24-7DF7-42F4-A1D5-B70816FDB1AC}" type="presOf" srcId="{C2894308-F237-4489-A651-AF6C41C46209}" destId="{B526E60F-F50D-48F0-B550-DEC7340EAC36}" srcOrd="0" destOrd="0" presId="urn:microsoft.com/office/officeart/2005/8/layout/process5"/>
    <dgm:cxn modelId="{42C9A835-48DA-46EB-95B0-CAB66C6BFA7B}" type="presOf" srcId="{61EA9B2A-2FC1-4B99-B198-AC51D88E041D}" destId="{7321CCAD-2262-4039-82B4-15BCC9852632}" srcOrd="0" destOrd="0" presId="urn:microsoft.com/office/officeart/2005/8/layout/process5"/>
    <dgm:cxn modelId="{BAFDC166-875B-4BAB-A8E4-35624601AC51}" type="presOf" srcId="{0716673B-FBA6-46E8-A294-6383A81AF2C2}" destId="{930A5038-2658-469C-ABE6-B8791C679790}" srcOrd="0" destOrd="0" presId="urn:microsoft.com/office/officeart/2005/8/layout/process5"/>
    <dgm:cxn modelId="{F63BE371-F850-48C3-9588-6FE9F43EF562}" type="presOf" srcId="{2891EC1D-71C8-4D25-A31D-5ECE1E11C06D}" destId="{81341710-15BF-4709-B5C7-61C80CA809BE}" srcOrd="0" destOrd="0" presId="urn:microsoft.com/office/officeart/2005/8/layout/process5"/>
    <dgm:cxn modelId="{5FC299C4-3552-4523-B228-F77A534716AF}" srcId="{087A764E-C226-441A-B8E8-B72B1A0CBD55}" destId="{D4B619E5-C5D4-47E0-B687-E98F323DAC3F}" srcOrd="3" destOrd="0" parTransId="{34EB2681-4972-4B8F-BFE9-C6FD6029EFBB}" sibTransId="{20C3CCC3-F3A8-4085-8138-2553A6377D7C}"/>
    <dgm:cxn modelId="{2C112D46-D013-4E42-ACBE-E17F6F37E1D6}" type="presOf" srcId="{20C3CCC3-F3A8-4085-8138-2553A6377D7C}" destId="{528E4143-6744-4D2F-8369-3D3F83972C9F}" srcOrd="0" destOrd="0" presId="urn:microsoft.com/office/officeart/2005/8/layout/process5"/>
    <dgm:cxn modelId="{60811ACD-7024-4E49-9F22-840154ACA842}" type="presOf" srcId="{4CF3B585-3A69-44B8-B45C-534486A5ACCA}" destId="{2A5C43C7-C20E-4AA4-AA3A-338EA142948F}" srcOrd="0" destOrd="0" presId="urn:microsoft.com/office/officeart/2005/8/layout/process5"/>
    <dgm:cxn modelId="{25DF6056-5C01-4D22-B390-0C3C6FB836FA}" type="presOf" srcId="{29BADE80-1CE6-4C36-BED1-5EA5801A6378}" destId="{9AE0DD1C-2DF8-4927-A963-D63C1C64EE3C}" srcOrd="0" destOrd="0" presId="urn:microsoft.com/office/officeart/2005/8/layout/process5"/>
    <dgm:cxn modelId="{B5ACE77A-CF3F-4141-8D84-CBE2CE2D3A7F}" srcId="{087A764E-C226-441A-B8E8-B72B1A0CBD55}" destId="{61EA9B2A-2FC1-4B99-B198-AC51D88E041D}" srcOrd="2" destOrd="0" parTransId="{A6109AF7-28D8-4659-8158-BBF6B5BB34A3}" sibTransId="{29BADE80-1CE6-4C36-BED1-5EA5801A6378}"/>
    <dgm:cxn modelId="{BBF37A43-8B32-4D1B-A601-72E3E1803C31}" type="presOf" srcId="{29BADE80-1CE6-4C36-BED1-5EA5801A6378}" destId="{05142050-9F28-421F-B07A-D8D0BDCA58A6}" srcOrd="1" destOrd="0" presId="urn:microsoft.com/office/officeart/2005/8/layout/process5"/>
    <dgm:cxn modelId="{BD65F063-B060-4DC5-BFC6-05973D9566BA}" type="presOf" srcId="{C2894308-F237-4489-A651-AF6C41C46209}" destId="{A95A7938-1B7C-4EE3-A65A-8ACBF2DBEF18}" srcOrd="1" destOrd="0" presId="urn:microsoft.com/office/officeart/2005/8/layout/process5"/>
    <dgm:cxn modelId="{A3DD6CC2-4A0C-4030-9FBC-4974D167DAA7}" type="presOf" srcId="{41CB4F2B-061F-4899-B7A7-D3DB21D559D9}" destId="{8EAF1284-3EC9-4EA2-B375-F5DEEB00C9C9}" srcOrd="0" destOrd="0" presId="urn:microsoft.com/office/officeart/2005/8/layout/process5"/>
    <dgm:cxn modelId="{B08DFE91-E79C-4DE6-82B2-0F249280B37C}" srcId="{087A764E-C226-441A-B8E8-B72B1A0CBD55}" destId="{0AE23F72-9F02-4AAA-8040-E7CD06E59B98}" srcOrd="7" destOrd="0" parTransId="{233C5922-15EC-4129-816F-0ECD6216BC03}" sibTransId="{C0FD23BA-8321-4124-AB61-D650B48699FB}"/>
    <dgm:cxn modelId="{00B9229D-8EC9-41DE-A7B9-532211AAADDA}" type="presParOf" srcId="{7FDF84F3-2DF1-4CF2-90A4-7599B306A356}" destId="{8EAF1284-3EC9-4EA2-B375-F5DEEB00C9C9}" srcOrd="0" destOrd="0" presId="urn:microsoft.com/office/officeart/2005/8/layout/process5"/>
    <dgm:cxn modelId="{BEFB52B9-28BD-4387-83F5-05AA06AA4F0F}" type="presParOf" srcId="{7FDF84F3-2DF1-4CF2-90A4-7599B306A356}" destId="{2A5C43C7-C20E-4AA4-AA3A-338EA142948F}" srcOrd="1" destOrd="0" presId="urn:microsoft.com/office/officeart/2005/8/layout/process5"/>
    <dgm:cxn modelId="{52339D80-B14F-4505-9850-672F7B25F14D}" type="presParOf" srcId="{2A5C43C7-C20E-4AA4-AA3A-338EA142948F}" destId="{5F6DEE16-6A31-47AA-96F9-7DFA26248738}" srcOrd="0" destOrd="0" presId="urn:microsoft.com/office/officeart/2005/8/layout/process5"/>
    <dgm:cxn modelId="{31017873-D169-48F5-8AB2-7DBABEE8DDE6}" type="presParOf" srcId="{7FDF84F3-2DF1-4CF2-90A4-7599B306A356}" destId="{41CEC839-47EB-4261-B363-19F61B9570D7}" srcOrd="2" destOrd="0" presId="urn:microsoft.com/office/officeart/2005/8/layout/process5"/>
    <dgm:cxn modelId="{0F16091F-BB3F-47EA-B428-9FE12807D8C1}" type="presParOf" srcId="{7FDF84F3-2DF1-4CF2-90A4-7599B306A356}" destId="{B526E60F-F50D-48F0-B550-DEC7340EAC36}" srcOrd="3" destOrd="0" presId="urn:microsoft.com/office/officeart/2005/8/layout/process5"/>
    <dgm:cxn modelId="{86FBB34F-3FB0-4FC3-8E71-8E0B783E6345}" type="presParOf" srcId="{B526E60F-F50D-48F0-B550-DEC7340EAC36}" destId="{A95A7938-1B7C-4EE3-A65A-8ACBF2DBEF18}" srcOrd="0" destOrd="0" presId="urn:microsoft.com/office/officeart/2005/8/layout/process5"/>
    <dgm:cxn modelId="{A28A7012-1BF1-4B2C-BC7C-4D38A268BBDA}" type="presParOf" srcId="{7FDF84F3-2DF1-4CF2-90A4-7599B306A356}" destId="{7321CCAD-2262-4039-82B4-15BCC9852632}" srcOrd="4" destOrd="0" presId="urn:microsoft.com/office/officeart/2005/8/layout/process5"/>
    <dgm:cxn modelId="{C4CEB3C5-8D64-4555-B3D4-EEA7E7A1726D}" type="presParOf" srcId="{7FDF84F3-2DF1-4CF2-90A4-7599B306A356}" destId="{9AE0DD1C-2DF8-4927-A963-D63C1C64EE3C}" srcOrd="5" destOrd="0" presId="urn:microsoft.com/office/officeart/2005/8/layout/process5"/>
    <dgm:cxn modelId="{EA1C43B9-2188-4432-9953-AB405C6C13FE}" type="presParOf" srcId="{9AE0DD1C-2DF8-4927-A963-D63C1C64EE3C}" destId="{05142050-9F28-421F-B07A-D8D0BDCA58A6}" srcOrd="0" destOrd="0" presId="urn:microsoft.com/office/officeart/2005/8/layout/process5"/>
    <dgm:cxn modelId="{0DE3C6A7-A5F7-405B-B303-E071F38E3E5F}" type="presParOf" srcId="{7FDF84F3-2DF1-4CF2-90A4-7599B306A356}" destId="{A8A54CCA-551D-4FEC-9877-56CF9E3C8ED5}" srcOrd="6" destOrd="0" presId="urn:microsoft.com/office/officeart/2005/8/layout/process5"/>
    <dgm:cxn modelId="{13A0A4C5-C334-4662-94CA-59F14F4D3072}" type="presParOf" srcId="{7FDF84F3-2DF1-4CF2-90A4-7599B306A356}" destId="{528E4143-6744-4D2F-8369-3D3F83972C9F}" srcOrd="7" destOrd="0" presId="urn:microsoft.com/office/officeart/2005/8/layout/process5"/>
    <dgm:cxn modelId="{80BDA945-DEF9-47EF-AB65-2C2A9DAC1F8D}" type="presParOf" srcId="{528E4143-6744-4D2F-8369-3D3F83972C9F}" destId="{C2766646-7274-4E8F-9D7A-E2CE42FF4C1E}" srcOrd="0" destOrd="0" presId="urn:microsoft.com/office/officeart/2005/8/layout/process5"/>
    <dgm:cxn modelId="{066CF998-4C61-43D8-8802-679C039EF321}" type="presParOf" srcId="{7FDF84F3-2DF1-4CF2-90A4-7599B306A356}" destId="{81341710-15BF-4709-B5C7-61C80CA809BE}" srcOrd="8" destOrd="0" presId="urn:microsoft.com/office/officeart/2005/8/layout/process5"/>
    <dgm:cxn modelId="{304A348B-56A5-4257-A2B8-AFF24C4D8D31}" type="presParOf" srcId="{7FDF84F3-2DF1-4CF2-90A4-7599B306A356}" destId="{A0E5B730-C1A6-4369-B5E1-D3AEDD90FA13}" srcOrd="9" destOrd="0" presId="urn:microsoft.com/office/officeart/2005/8/layout/process5"/>
    <dgm:cxn modelId="{C7238E65-7EF7-49DC-BE44-2A5D1F10EA09}" type="presParOf" srcId="{A0E5B730-C1A6-4369-B5E1-D3AEDD90FA13}" destId="{16A82F2F-D648-46AD-A360-54B13BF5A2D5}" srcOrd="0" destOrd="0" presId="urn:microsoft.com/office/officeart/2005/8/layout/process5"/>
    <dgm:cxn modelId="{E8EAF433-9D32-4BF8-837B-43A1E7AF592B}" type="presParOf" srcId="{7FDF84F3-2DF1-4CF2-90A4-7599B306A356}" destId="{930A5038-2658-469C-ABE6-B8791C679790}" srcOrd="10" destOrd="0" presId="urn:microsoft.com/office/officeart/2005/8/layout/process5"/>
    <dgm:cxn modelId="{53C7E13D-DF18-4202-81AB-3497941737F3}" type="presParOf" srcId="{7FDF84F3-2DF1-4CF2-90A4-7599B306A356}" destId="{93533EA7-3E4A-407A-ADD7-8F9165604059}" srcOrd="11" destOrd="0" presId="urn:microsoft.com/office/officeart/2005/8/layout/process5"/>
    <dgm:cxn modelId="{7FAA2481-4852-4B31-BDD7-9CB44E8630EC}" type="presParOf" srcId="{93533EA7-3E4A-407A-ADD7-8F9165604059}" destId="{C79F6DC6-0756-452D-A832-DC74D57A9930}" srcOrd="0" destOrd="0" presId="urn:microsoft.com/office/officeart/2005/8/layout/process5"/>
    <dgm:cxn modelId="{8A00127B-10AA-43A9-9F08-C7CC4F31E68E}" type="presParOf" srcId="{7FDF84F3-2DF1-4CF2-90A4-7599B306A356}" destId="{F8EA3451-D877-46AF-826C-090EF522BAA3}" srcOrd="12" destOrd="0" presId="urn:microsoft.com/office/officeart/2005/8/layout/process5"/>
    <dgm:cxn modelId="{2F638C20-5117-4183-8189-B162EEA5197D}" type="presParOf" srcId="{7FDF84F3-2DF1-4CF2-90A4-7599B306A356}" destId="{D3FC69DB-4124-4919-8F99-C76F5E7B800D}" srcOrd="13" destOrd="0" presId="urn:microsoft.com/office/officeart/2005/8/layout/process5"/>
    <dgm:cxn modelId="{47E9CF6F-B85B-450E-AB0A-983520BAEBF2}" type="presParOf" srcId="{D3FC69DB-4124-4919-8F99-C76F5E7B800D}" destId="{5E6BB682-C4AE-4AD1-AEAE-C40A4FB41B55}" srcOrd="0" destOrd="0" presId="urn:microsoft.com/office/officeart/2005/8/layout/process5"/>
    <dgm:cxn modelId="{3BBF1A69-988E-4CD3-84A4-3BBCE2E4B653}" type="presParOf" srcId="{7FDF84F3-2DF1-4CF2-90A4-7599B306A356}" destId="{EF9D9EBE-FD51-4E4E-B641-A0B3C48A5577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AF1284-3EC9-4EA2-B375-F5DEEB00C9C9}">
      <dsp:nvSpPr>
        <dsp:cNvPr id="0" name=""/>
        <dsp:cNvSpPr/>
      </dsp:nvSpPr>
      <dsp:spPr>
        <a:xfrm>
          <a:off x="78878" y="496"/>
          <a:ext cx="1562695" cy="9376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Ağız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78878" y="496"/>
        <a:ext cx="1562695" cy="937617"/>
      </dsp:txXfrm>
    </dsp:sp>
    <dsp:sp modelId="{2A5C43C7-C20E-4AA4-AA3A-338EA142948F}">
      <dsp:nvSpPr>
        <dsp:cNvPr id="0" name=""/>
        <dsp:cNvSpPr/>
      </dsp:nvSpPr>
      <dsp:spPr>
        <a:xfrm>
          <a:off x="1779091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79091" y="275530"/>
        <a:ext cx="331291" cy="387548"/>
      </dsp:txXfrm>
    </dsp:sp>
    <dsp:sp modelId="{41CEC839-47EB-4261-B363-19F61B9570D7}">
      <dsp:nvSpPr>
        <dsp:cNvPr id="0" name=""/>
        <dsp:cNvSpPr/>
      </dsp:nvSpPr>
      <dsp:spPr>
        <a:xfrm>
          <a:off x="2266652" y="496"/>
          <a:ext cx="1562695" cy="937617"/>
        </a:xfrm>
        <a:prstGeom prst="roundRect">
          <a:avLst>
            <a:gd name="adj" fmla="val 10000"/>
          </a:avLst>
        </a:prstGeom>
        <a:solidFill>
          <a:schemeClr val="accent5">
            <a:hueOff val="-262448"/>
            <a:satOff val="39"/>
            <a:lumOff val="-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Yemek borusu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266652" y="496"/>
        <a:ext cx="1562695" cy="937617"/>
      </dsp:txXfrm>
    </dsp:sp>
    <dsp:sp modelId="{B526E60F-F50D-48F0-B550-DEC7340EAC36}">
      <dsp:nvSpPr>
        <dsp:cNvPr id="0" name=""/>
        <dsp:cNvSpPr/>
      </dsp:nvSpPr>
      <dsp:spPr>
        <a:xfrm>
          <a:off x="3966864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6190"/>
            <a:satOff val="45"/>
            <a:lumOff val="-1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966864" y="275530"/>
        <a:ext cx="331291" cy="387548"/>
      </dsp:txXfrm>
    </dsp:sp>
    <dsp:sp modelId="{7321CCAD-2262-4039-82B4-15BCC9852632}">
      <dsp:nvSpPr>
        <dsp:cNvPr id="0" name=""/>
        <dsp:cNvSpPr/>
      </dsp:nvSpPr>
      <dsp:spPr>
        <a:xfrm>
          <a:off x="4454425" y="496"/>
          <a:ext cx="1562695" cy="937617"/>
        </a:xfrm>
        <a:prstGeom prst="roundRect">
          <a:avLst>
            <a:gd name="adj" fmla="val 10000"/>
          </a:avLst>
        </a:prstGeom>
        <a:solidFill>
          <a:schemeClr val="accent5">
            <a:hueOff val="-524896"/>
            <a:satOff val="77"/>
            <a:lumOff val="-18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Mide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454425" y="496"/>
        <a:ext cx="1562695" cy="937617"/>
      </dsp:txXfrm>
    </dsp:sp>
    <dsp:sp modelId="{9AE0DD1C-2DF8-4927-A963-D63C1C64EE3C}">
      <dsp:nvSpPr>
        <dsp:cNvPr id="0" name=""/>
        <dsp:cNvSpPr/>
      </dsp:nvSpPr>
      <dsp:spPr>
        <a:xfrm rot="5400000">
          <a:off x="5070127" y="104750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5400000">
        <a:off x="5070127" y="1047501"/>
        <a:ext cx="331291" cy="387548"/>
      </dsp:txXfrm>
    </dsp:sp>
    <dsp:sp modelId="{A8A54CCA-551D-4FEC-9877-56CF9E3C8ED5}">
      <dsp:nvSpPr>
        <dsp:cNvPr id="0" name=""/>
        <dsp:cNvSpPr/>
      </dsp:nvSpPr>
      <dsp:spPr>
        <a:xfrm>
          <a:off x="4454425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5">
            <a:hueOff val="-787344"/>
            <a:satOff val="116"/>
            <a:lumOff val="-27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İnce Bağırsaklar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454425" y="1563191"/>
        <a:ext cx="1562695" cy="937617"/>
      </dsp:txXfrm>
    </dsp:sp>
    <dsp:sp modelId="{528E4143-6744-4D2F-8369-3D3F83972C9F}">
      <dsp:nvSpPr>
        <dsp:cNvPr id="0" name=""/>
        <dsp:cNvSpPr/>
      </dsp:nvSpPr>
      <dsp:spPr>
        <a:xfrm rot="10880164">
          <a:off x="3985572" y="1812931"/>
          <a:ext cx="33138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80164">
        <a:off x="3985572" y="1812931"/>
        <a:ext cx="331381" cy="387548"/>
      </dsp:txXfrm>
    </dsp:sp>
    <dsp:sp modelId="{81341710-15BF-4709-B5C7-61C80CA809BE}">
      <dsp:nvSpPr>
        <dsp:cNvPr id="0" name=""/>
        <dsp:cNvSpPr/>
      </dsp:nvSpPr>
      <dsp:spPr>
        <a:xfrm>
          <a:off x="2266652" y="1512166"/>
          <a:ext cx="1562695" cy="937617"/>
        </a:xfrm>
        <a:prstGeom prst="roundRect">
          <a:avLst>
            <a:gd name="adj" fmla="val 10000"/>
          </a:avLst>
        </a:prstGeom>
        <a:solidFill>
          <a:schemeClr val="accent5">
            <a:hueOff val="-1049793"/>
            <a:satOff val="154"/>
            <a:lumOff val="-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Karaciğer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266652" y="1512166"/>
        <a:ext cx="1562695" cy="937617"/>
      </dsp:txXfrm>
    </dsp:sp>
    <dsp:sp modelId="{A0E5B730-C1A6-4369-B5E1-D3AEDD90FA13}">
      <dsp:nvSpPr>
        <dsp:cNvPr id="0" name=""/>
        <dsp:cNvSpPr/>
      </dsp:nvSpPr>
      <dsp:spPr>
        <a:xfrm rot="10719836">
          <a:off x="1797798" y="1812494"/>
          <a:ext cx="33138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719836">
        <a:off x="1797798" y="1812494"/>
        <a:ext cx="331381" cy="387548"/>
      </dsp:txXfrm>
    </dsp:sp>
    <dsp:sp modelId="{930A5038-2658-469C-ABE6-B8791C679790}">
      <dsp:nvSpPr>
        <dsp:cNvPr id="0" name=""/>
        <dsp:cNvSpPr/>
      </dsp:nvSpPr>
      <dsp:spPr>
        <a:xfrm>
          <a:off x="78878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5">
            <a:hueOff val="-1312241"/>
            <a:satOff val="193"/>
            <a:lumOff val="-46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Kalp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78878" y="1563191"/>
        <a:ext cx="1562695" cy="937617"/>
      </dsp:txXfrm>
    </dsp:sp>
    <dsp:sp modelId="{93533EA7-3E4A-407A-ADD7-8F9165604059}">
      <dsp:nvSpPr>
        <dsp:cNvPr id="0" name=""/>
        <dsp:cNvSpPr/>
      </dsp:nvSpPr>
      <dsp:spPr>
        <a:xfrm rot="5400000">
          <a:off x="694580" y="2610197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530947"/>
            <a:satOff val="225"/>
            <a:lumOff val="-5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5400000">
        <a:off x="694580" y="2610197"/>
        <a:ext cx="331291" cy="387548"/>
      </dsp:txXfrm>
    </dsp:sp>
    <dsp:sp modelId="{F8EA3451-D877-46AF-826C-090EF522BAA3}">
      <dsp:nvSpPr>
        <dsp:cNvPr id="0" name=""/>
        <dsp:cNvSpPr/>
      </dsp:nvSpPr>
      <dsp:spPr>
        <a:xfrm>
          <a:off x="78878" y="3125886"/>
          <a:ext cx="1562695" cy="937617"/>
        </a:xfrm>
        <a:prstGeom prst="roundRect">
          <a:avLst>
            <a:gd name="adj" fmla="val 10000"/>
          </a:avLst>
        </a:prstGeom>
        <a:solidFill>
          <a:schemeClr val="accent5">
            <a:hueOff val="-1574689"/>
            <a:satOff val="231"/>
            <a:lumOff val="-55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Akciğerler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78878" y="3125886"/>
        <a:ext cx="1562695" cy="937617"/>
      </dsp:txXfrm>
    </dsp:sp>
    <dsp:sp modelId="{D3FC69DB-4124-4919-8F99-C76F5E7B800D}">
      <dsp:nvSpPr>
        <dsp:cNvPr id="0" name=""/>
        <dsp:cNvSpPr/>
      </dsp:nvSpPr>
      <dsp:spPr>
        <a:xfrm>
          <a:off x="1779091" y="340092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79091" y="3400921"/>
        <a:ext cx="331291" cy="387548"/>
      </dsp:txXfrm>
    </dsp:sp>
    <dsp:sp modelId="{EF9D9EBE-FD51-4E4E-B641-A0B3C48A5577}">
      <dsp:nvSpPr>
        <dsp:cNvPr id="0" name=""/>
        <dsp:cNvSpPr/>
      </dsp:nvSpPr>
      <dsp:spPr>
        <a:xfrm>
          <a:off x="2266652" y="3125886"/>
          <a:ext cx="1562695" cy="937617"/>
        </a:xfrm>
        <a:prstGeom prst="roundRect">
          <a:avLst>
            <a:gd name="adj" fmla="val 1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Beyin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266652" y="3125886"/>
        <a:ext cx="1562695" cy="937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5BC21-EC5B-46F9-904A-A381C5E735A6}" type="datetimeFigureOut">
              <a:rPr lang="tr-TR" smtClean="0"/>
              <a:pPr/>
              <a:t>19.10.2015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89B3C-5D3C-4E22-9E9C-450F7C8E1AB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5031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741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996D3-03E7-4806-88CA-3874B98F7528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1400" smtClean="0">
                <a:solidFill>
                  <a:srgbClr val="FF9966"/>
                </a:solidFill>
                <a:latin typeface="Comic Sans MS" pitchFamily="66" charset="0"/>
              </a:rPr>
              <a:t>Ses tellerini ve sesin ahengini bozar.Cilt, rengini ve canlılığını kaybeder. Vaktinden </a:t>
            </a:r>
            <a:r>
              <a:rPr lang="tr-TR" sz="1400" smtClean="0">
                <a:solidFill>
                  <a:srgbClr val="FF9966"/>
                </a:solidFill>
              </a:rPr>
              <a:t>ö</a:t>
            </a:r>
            <a:r>
              <a:rPr lang="tr-TR" sz="1400" smtClean="0">
                <a:solidFill>
                  <a:srgbClr val="FF9966"/>
                </a:solidFill>
                <a:latin typeface="Comic Sans MS" pitchFamily="66" charset="0"/>
              </a:rPr>
              <a:t>nce buruşur ve p</a:t>
            </a:r>
            <a:r>
              <a:rPr lang="tr-TR" sz="1400" smtClean="0">
                <a:solidFill>
                  <a:srgbClr val="FF9966"/>
                </a:solidFill>
              </a:rPr>
              <a:t>ö</a:t>
            </a:r>
            <a:r>
              <a:rPr lang="tr-TR" sz="1400" smtClean="0">
                <a:solidFill>
                  <a:srgbClr val="FF9966"/>
                </a:solidFill>
                <a:latin typeface="Comic Sans MS" pitchFamily="66" charset="0"/>
              </a:rPr>
              <a:t>rs</a:t>
            </a:r>
            <a:r>
              <a:rPr lang="tr-TR" sz="1400" smtClean="0">
                <a:solidFill>
                  <a:srgbClr val="FF9966"/>
                </a:solidFill>
              </a:rPr>
              <a:t>ü</a:t>
            </a:r>
            <a:r>
              <a:rPr lang="tr-TR" sz="1400" smtClean="0">
                <a:solidFill>
                  <a:srgbClr val="FF9966"/>
                </a:solidFill>
                <a:latin typeface="Comic Sans MS" pitchFamily="66" charset="0"/>
              </a:rPr>
              <a:t>r.</a:t>
            </a:r>
          </a:p>
          <a:p>
            <a:pPr eaLnBrk="1" hangingPunct="1"/>
            <a:r>
              <a:rPr lang="tr-TR" smtClean="0"/>
              <a:t>Tükrük salgısını azaltır</a:t>
            </a:r>
            <a:r>
              <a:rPr lang="tr-TR" sz="1400" smtClean="0">
                <a:solidFill>
                  <a:srgbClr val="FFFF00"/>
                </a:solidFill>
                <a:latin typeface="Comic Sans MS" pitchFamily="66" charset="0"/>
              </a:rPr>
              <a:t>,Dişleri sarartır, vaktinden </a:t>
            </a:r>
            <a:r>
              <a:rPr lang="tr-TR" sz="1400" smtClean="0">
                <a:solidFill>
                  <a:srgbClr val="FFFF00"/>
                </a:solidFill>
              </a:rPr>
              <a:t>ö</a:t>
            </a:r>
            <a:r>
              <a:rPr lang="tr-TR" sz="1400" smtClean="0">
                <a:solidFill>
                  <a:srgbClr val="FFFF00"/>
                </a:solidFill>
                <a:latin typeface="Comic Sans MS" pitchFamily="66" charset="0"/>
              </a:rPr>
              <a:t>nce bozar ve </a:t>
            </a:r>
            <a:r>
              <a:rPr lang="tr-TR" sz="1400" smtClean="0">
                <a:solidFill>
                  <a:srgbClr val="FFFF00"/>
                </a:solidFill>
              </a:rPr>
              <a:t>ç</a:t>
            </a:r>
            <a:r>
              <a:rPr lang="tr-TR" sz="1400" smtClean="0">
                <a:solidFill>
                  <a:srgbClr val="FFFF00"/>
                </a:solidFill>
                <a:latin typeface="Comic Sans MS" pitchFamily="66" charset="0"/>
              </a:rPr>
              <a:t>irkinleştirir.</a:t>
            </a:r>
          </a:p>
          <a:p>
            <a:pPr eaLnBrk="1" hangingPunct="1"/>
            <a:r>
              <a:rPr lang="tr-TR" sz="1400" smtClean="0">
                <a:solidFill>
                  <a:srgbClr val="FFFFFF"/>
                </a:solidFill>
                <a:latin typeface="Comic Sans MS" pitchFamily="66" charset="0"/>
              </a:rPr>
              <a:t>G</a:t>
            </a:r>
            <a:r>
              <a:rPr lang="tr-TR" sz="1400" smtClean="0">
                <a:solidFill>
                  <a:srgbClr val="FFFFFF"/>
                </a:solidFill>
              </a:rPr>
              <a:t>ö</a:t>
            </a:r>
            <a:r>
              <a:rPr lang="tr-TR" sz="1400" smtClean="0">
                <a:solidFill>
                  <a:srgbClr val="FFFFFF"/>
                </a:solidFill>
                <a:latin typeface="Comic Sans MS" pitchFamily="66" charset="0"/>
              </a:rPr>
              <a:t>zler parlaklığını kaybeder.G</a:t>
            </a:r>
            <a:r>
              <a:rPr lang="tr-TR" sz="1400" smtClean="0">
                <a:solidFill>
                  <a:srgbClr val="FFFFFF"/>
                </a:solidFill>
              </a:rPr>
              <a:t>ö</a:t>
            </a:r>
            <a:r>
              <a:rPr lang="tr-TR" sz="1400" smtClean="0">
                <a:solidFill>
                  <a:srgbClr val="FFFFFF"/>
                </a:solidFill>
                <a:latin typeface="Comic Sans MS" pitchFamily="66" charset="0"/>
              </a:rPr>
              <a:t>z</a:t>
            </a:r>
            <a:r>
              <a:rPr lang="tr-TR" sz="1400" smtClean="0">
                <a:solidFill>
                  <a:srgbClr val="FFFFFF"/>
                </a:solidFill>
              </a:rPr>
              <a:t>ü</a:t>
            </a:r>
            <a:r>
              <a:rPr lang="tr-TR" sz="1400" smtClean="0">
                <a:solidFill>
                  <a:srgbClr val="FFFFFF"/>
                </a:solidFill>
                <a:latin typeface="Comic Sans MS" pitchFamily="66" charset="0"/>
              </a:rPr>
              <a:t>n beyaz tabakası sarı ve kirli bir renk alır.</a:t>
            </a:r>
            <a:endParaRPr lang="tr-TR" sz="140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/>
            <a:r>
              <a:rPr lang="tr-TR" smtClean="0"/>
              <a:t>Yemek borusunun alt ucunun basıncını azalttığı için reflü hastalığına yol açar</a:t>
            </a:r>
            <a:endParaRPr lang="tr-TR" sz="1000" smtClean="0">
              <a:solidFill>
                <a:srgbClr val="FFCC00"/>
              </a:solidFill>
              <a:latin typeface="Comic Sans MS" pitchFamily="66" charset="0"/>
            </a:endParaRPr>
          </a:p>
          <a:p>
            <a:pPr eaLnBrk="1" hangingPunct="1"/>
            <a:r>
              <a:rPr lang="tr-TR" sz="1400" smtClean="0"/>
              <a:t>İnfeksiyonlara zemin hazırlar, İnfeksiyon hastalıklarının tedavisini zorlaştırır</a:t>
            </a:r>
          </a:p>
          <a:p>
            <a:pPr eaLnBrk="1" hangingPunct="1"/>
            <a:r>
              <a:rPr lang="tr-TR" sz="1000" smtClean="0">
                <a:solidFill>
                  <a:srgbClr val="FFCC00"/>
                </a:solidFill>
                <a:latin typeface="Comic Sans MS" pitchFamily="66" charset="0"/>
              </a:rPr>
              <a:t>Ayrıca, Sigara toplumsal a</a:t>
            </a:r>
            <a:r>
              <a:rPr lang="tr-TR" sz="1000" smtClean="0">
                <a:solidFill>
                  <a:srgbClr val="FFCC00"/>
                </a:solidFill>
              </a:rPr>
              <a:t>ç</a:t>
            </a:r>
            <a:r>
              <a:rPr lang="tr-TR" sz="1000" smtClean="0">
                <a:solidFill>
                  <a:srgbClr val="FFCC00"/>
                </a:solidFill>
                <a:latin typeface="Comic Sans MS" pitchFamily="66" charset="0"/>
              </a:rPr>
              <a:t>ıdan da problem kaynağıdır. İ</a:t>
            </a:r>
            <a:r>
              <a:rPr lang="tr-TR" sz="1000" smtClean="0">
                <a:solidFill>
                  <a:srgbClr val="FFCC00"/>
                </a:solidFill>
              </a:rPr>
              <a:t>ç</a:t>
            </a:r>
            <a:r>
              <a:rPr lang="tr-TR" sz="1000" smtClean="0">
                <a:solidFill>
                  <a:srgbClr val="FFCC00"/>
                </a:solidFill>
                <a:latin typeface="Comic Sans MS" pitchFamily="66" charset="0"/>
              </a:rPr>
              <a:t>en kişinin elleri, nefesi ve elbisesi </a:t>
            </a:r>
            <a:r>
              <a:rPr lang="tr-TR" sz="1000" smtClean="0">
                <a:solidFill>
                  <a:srgbClr val="FFCC00"/>
                </a:solidFill>
              </a:rPr>
              <a:t>ü</a:t>
            </a:r>
            <a:r>
              <a:rPr lang="tr-TR" sz="1000" smtClean="0">
                <a:solidFill>
                  <a:srgbClr val="FFCC00"/>
                </a:solidFill>
                <a:latin typeface="Comic Sans MS" pitchFamily="66" charset="0"/>
              </a:rPr>
              <a:t>zerine sinen kokuda etrafındakiler i</a:t>
            </a:r>
            <a:r>
              <a:rPr lang="tr-TR" sz="1000" smtClean="0">
                <a:solidFill>
                  <a:srgbClr val="FFCC00"/>
                </a:solidFill>
              </a:rPr>
              <a:t>ç</a:t>
            </a:r>
            <a:r>
              <a:rPr lang="tr-TR" sz="1000" smtClean="0">
                <a:solidFill>
                  <a:srgbClr val="FFCC00"/>
                </a:solidFill>
                <a:latin typeface="Comic Sans MS" pitchFamily="66" charset="0"/>
              </a:rPr>
              <a:t>in tiksinti vericidir.</a:t>
            </a:r>
            <a:r>
              <a:rPr lang="tr-TR" sz="1000" smtClean="0">
                <a:solidFill>
                  <a:schemeClr val="accent1"/>
                </a:solidFill>
                <a:latin typeface="Comic Sans MS" pitchFamily="66" charset="0"/>
              </a:rPr>
              <a:t/>
            </a:r>
            <a:br>
              <a:rPr lang="tr-TR" sz="1000" smtClean="0">
                <a:solidFill>
                  <a:schemeClr val="accent1"/>
                </a:solidFill>
                <a:latin typeface="Comic Sans MS" pitchFamily="66" charset="0"/>
              </a:rPr>
            </a:br>
            <a:endParaRPr lang="tr-TR" sz="100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51204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99C63C-75C0-49CE-9D59-15A0D15D6ECA}" type="slidenum">
              <a:rPr lang="tr-TR" sz="1200">
                <a:latin typeface="Calibri" pitchFamily="34" charset="0"/>
              </a:rPr>
              <a:pPr algn="r"/>
              <a:t>11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b="1" smtClean="0"/>
              <a:t>Kanserler:</a:t>
            </a:r>
            <a:r>
              <a:rPr lang="tr-TR" smtClean="0"/>
              <a:t>Ağız-dil-yutak-gırtlak--tükrük bezi-diş eti,Akciğer-bronş,Yemek borusu-mide-karaciğer- pankreas-bağırsak-anüs,Böbrek- mesane –penis-vulva-rahim ağzı,Kan kanserleri</a:t>
            </a:r>
          </a:p>
          <a:p>
            <a:pPr eaLnBrk="1" hangingPunct="1"/>
            <a:r>
              <a:rPr lang="tr-TR" b="1" smtClean="0"/>
              <a:t>Akciğer hastalıkları:</a:t>
            </a:r>
            <a:r>
              <a:rPr lang="tr-TR" smtClean="0"/>
              <a:t> </a:t>
            </a:r>
            <a:r>
              <a:rPr lang="tr-TR" sz="1800" smtClean="0"/>
              <a:t>Akciğer fonksiyonlarını bozar, Akciğer gelişimini bozar, Öksürük, balgam, hırıltılı solunum,nefes darlığı yapar,Fiziksel performansı, egzersiz, yeteneğini bozar</a:t>
            </a:r>
          </a:p>
          <a:p>
            <a:pPr eaLnBrk="1" hangingPunct="1"/>
            <a:r>
              <a:rPr lang="tr-TR" sz="1800" b="1" smtClean="0"/>
              <a:t>Kalp damar hastalıkları: </a:t>
            </a:r>
            <a:r>
              <a:rPr lang="tr-TR" sz="1400" smtClean="0">
                <a:latin typeface="Arial Narrow" pitchFamily="34" charset="0"/>
              </a:rPr>
              <a:t>Hipertansiyon, Kolesterol y</a:t>
            </a:r>
            <a:r>
              <a:rPr lang="tr-TR" sz="1400" smtClean="0"/>
              <a:t>ü</a:t>
            </a:r>
            <a:r>
              <a:rPr lang="tr-TR" sz="1400" smtClean="0">
                <a:latin typeface="Arial Narrow" pitchFamily="34" charset="0"/>
              </a:rPr>
              <a:t>ksekliği, Fel</a:t>
            </a:r>
            <a:r>
              <a:rPr lang="tr-TR" sz="1400" smtClean="0"/>
              <a:t>ç</a:t>
            </a:r>
            <a:r>
              <a:rPr lang="tr-TR" sz="1400" smtClean="0">
                <a:latin typeface="Arial Narrow" pitchFamily="34" charset="0"/>
              </a:rPr>
              <a:t>, Damar tıkanıklıkları, Kalp krizi, kalp yetmezliği, Kalp ritim problemleri</a:t>
            </a:r>
          </a:p>
          <a:p>
            <a:pPr eaLnBrk="1" hangingPunct="1"/>
            <a:endParaRPr lang="tr-TR" smtClean="0"/>
          </a:p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325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2D3466-C2ED-4743-8EC4-9B2D744EBA0E}" type="slidenum">
              <a:rPr lang="tr-TR" sz="1200">
                <a:latin typeface="Calibri" pitchFamily="34" charset="0"/>
              </a:rPr>
              <a:pPr algn="r"/>
              <a:t>12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4276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7AD9B9-B5AA-4D58-A59F-92F1F5A3AC66}" type="slidenum">
              <a:rPr lang="tr-TR" sz="1200">
                <a:latin typeface="Calibri" pitchFamily="34" charset="0"/>
              </a:rPr>
              <a:pPr algn="r"/>
              <a:t>13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mtClean="0"/>
              <a:t>15 gün boyunca çay ve kahveden uzak durun.</a:t>
            </a:r>
          </a:p>
          <a:p>
            <a:pPr eaLnBrk="1" hangingPunct="1"/>
            <a:r>
              <a:rPr lang="tr-TR" smtClean="0"/>
              <a:t>Fizyolojik bağımlılık 15 gün, psikolojik bağımlılık 6 aydır.</a:t>
            </a:r>
          </a:p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5300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C9FCC7-4509-49C5-8842-886C5E6190E9}" type="slidenum">
              <a:rPr lang="tr-TR" sz="1200">
                <a:latin typeface="Calibri" pitchFamily="34" charset="0"/>
              </a:rPr>
              <a:pPr algn="r"/>
              <a:t>15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6324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76842D-5509-4818-AD48-FC85032DABE2}" type="slidenum">
              <a:rPr lang="tr-TR" sz="1200">
                <a:latin typeface="Calibri" pitchFamily="34" charset="0"/>
              </a:rPr>
              <a:pPr algn="r"/>
              <a:t>16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Alkolsüz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FA566-FE14-4453-8F55-576ED4CD4114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42799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FİLM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9B3C-5D3C-4E22-9E9C-450F7C8E1AB6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FİLM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9B3C-5D3C-4E22-9E9C-450F7C8E1AB6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843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B75BBB-2B2F-4968-97C4-752791594BCA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1" hangingPunct="1"/>
            <a:r>
              <a:rPr kumimoji="1" lang="tr-TR" smtClean="0">
                <a:solidFill>
                  <a:srgbClr val="FFFF99"/>
                </a:solidFill>
              </a:rPr>
              <a:t>Bağımlılık, kullanılan maddenin özelliklerine göre değişen bir </a:t>
            </a:r>
            <a:r>
              <a:rPr kumimoji="1" lang="tr-TR" u="sng" smtClean="0">
                <a:solidFill>
                  <a:srgbClr val="FFFF99"/>
                </a:solidFill>
              </a:rPr>
              <a:t>süreç</a:t>
            </a:r>
            <a:r>
              <a:rPr kumimoji="1" lang="tr-TR" smtClean="0">
                <a:solidFill>
                  <a:srgbClr val="FFFF99"/>
                </a:solidFill>
              </a:rPr>
              <a:t> sonucunda ortaya çıkar.</a:t>
            </a:r>
          </a:p>
          <a:p>
            <a:pPr eaLnBrk="1" hangingPunct="1"/>
            <a:r>
              <a:rPr lang="tr-TR" smtClean="0"/>
              <a:t>Bazı maddeler daha kısa sürede bağımlılık yaparken bazı maddelerde ise daha uzun süre de bağımlılık yapar.  </a:t>
            </a:r>
          </a:p>
          <a:p>
            <a:pPr eaLnBrk="1" hangingPunct="1"/>
            <a:r>
              <a:rPr lang="tr-TR" smtClean="0"/>
              <a:t>Örneğin günde bir adet sigara içimi bir ayın sonunda bağımlılığa yol açarken, düzenli alkol kullanımı ile bağımlılık 3 ile 5 yılda oluşmaktadır. </a:t>
            </a:r>
          </a:p>
          <a:p>
            <a:pPr eaLnBrk="1" hangingPunct="1"/>
            <a:r>
              <a:rPr lang="tr-TR" b="1" smtClean="0"/>
              <a:t>Sigarayı bir kez deneyen 4 kişinin 3 tanesi sigara bağımlısı olur</a:t>
            </a:r>
          </a:p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4036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6A749A-3580-4A9D-8F6F-3EE65A8D03F6}" type="slidenum">
              <a:rPr lang="tr-TR" sz="1200">
                <a:latin typeface="Calibri" pitchFamily="34" charset="0"/>
              </a:rPr>
              <a:pPr algn="r"/>
              <a:t>3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tr-TR" sz="1000" b="1" smtClean="0"/>
              <a:t>İlk temas:</a:t>
            </a:r>
            <a:r>
              <a:rPr lang="tr-TR" sz="1000" smtClean="0"/>
              <a:t> madde denenmek için kullanılır, özenti önemli rol oynar.</a:t>
            </a:r>
          </a:p>
          <a:p>
            <a:pPr eaLnBrk="1" hangingPunct="1">
              <a:lnSpc>
                <a:spcPct val="90000"/>
              </a:lnSpc>
            </a:pPr>
            <a:r>
              <a:rPr lang="tr-TR" sz="1000" b="1" smtClean="0"/>
              <a:t>Zaman zaman kullanım:</a:t>
            </a:r>
            <a:r>
              <a:rPr lang="tr-TR" sz="1000" smtClean="0"/>
              <a:t> madde zaman zaman kullanılır, kişiye zararı yok gibidir,bağımlı olmadan da kullanılabildiği düşünülür. </a:t>
            </a:r>
            <a:r>
              <a:rPr lang="tr-TR" smtClean="0">
                <a:solidFill>
                  <a:srgbClr val="FFFF00"/>
                </a:solidFill>
                <a:latin typeface="Verdana" pitchFamily="34" charset="0"/>
              </a:rPr>
              <a:t>Az miktarda, keyif amacı ile alınan maddeler gittik</a:t>
            </a:r>
            <a:r>
              <a:rPr lang="tr-TR" smtClean="0">
                <a:solidFill>
                  <a:srgbClr val="FFFF00"/>
                </a:solidFill>
              </a:rPr>
              <a:t>ç</a:t>
            </a:r>
            <a:r>
              <a:rPr lang="tr-TR" smtClean="0">
                <a:solidFill>
                  <a:srgbClr val="FFFF00"/>
                </a:solidFill>
                <a:latin typeface="Verdana" pitchFamily="34" charset="0"/>
              </a:rPr>
              <a:t>e kişi i</a:t>
            </a:r>
            <a:r>
              <a:rPr lang="tr-TR" smtClean="0">
                <a:solidFill>
                  <a:srgbClr val="FFFF00"/>
                </a:solidFill>
              </a:rPr>
              <a:t>ç</a:t>
            </a:r>
            <a:r>
              <a:rPr lang="tr-TR" smtClean="0">
                <a:solidFill>
                  <a:srgbClr val="FFFF00"/>
                </a:solidFill>
                <a:latin typeface="Verdana" pitchFamily="34" charset="0"/>
              </a:rPr>
              <a:t>in </a:t>
            </a:r>
            <a:r>
              <a:rPr lang="tr-TR" smtClean="0">
                <a:solidFill>
                  <a:srgbClr val="FFFF00"/>
                </a:solidFill>
              </a:rPr>
              <a:t>ö</a:t>
            </a:r>
            <a:r>
              <a:rPr lang="tr-TR" smtClean="0">
                <a:solidFill>
                  <a:srgbClr val="FFFF00"/>
                </a:solidFill>
                <a:latin typeface="Verdana" pitchFamily="34" charset="0"/>
              </a:rPr>
              <a:t>nem kazanmaya başlar.</a:t>
            </a:r>
          </a:p>
          <a:p>
            <a:pPr eaLnBrk="1" hangingPunct="1">
              <a:lnSpc>
                <a:spcPct val="90000"/>
              </a:lnSpc>
            </a:pPr>
            <a:r>
              <a:rPr lang="tr-TR" b="1" smtClean="0">
                <a:solidFill>
                  <a:srgbClr val="FFFF00"/>
                </a:solidFill>
                <a:latin typeface="Verdana" pitchFamily="34" charset="0"/>
              </a:rPr>
              <a:t>S</a:t>
            </a:r>
            <a:r>
              <a:rPr lang="tr-TR" b="1" smtClean="0">
                <a:solidFill>
                  <a:srgbClr val="FFFF00"/>
                </a:solidFill>
              </a:rPr>
              <a:t>ü</a:t>
            </a:r>
            <a:r>
              <a:rPr lang="tr-TR" b="1" smtClean="0">
                <a:solidFill>
                  <a:srgbClr val="FFFF00"/>
                </a:solidFill>
                <a:latin typeface="Verdana" pitchFamily="34" charset="0"/>
              </a:rPr>
              <a:t>rekli kullanım: </a:t>
            </a:r>
            <a:r>
              <a:rPr lang="tr-TR" smtClean="0">
                <a:solidFill>
                  <a:srgbClr val="FFFF00"/>
                </a:solidFill>
                <a:latin typeface="Verdana" pitchFamily="34" charset="0"/>
              </a:rPr>
              <a:t>aynı etkiyi elde edemez, ne bulunursa kullanılır,d</a:t>
            </a:r>
            <a:r>
              <a:rPr lang="tr-TR" smtClean="0">
                <a:solidFill>
                  <a:srgbClr val="FFFF00"/>
                </a:solidFill>
              </a:rPr>
              <a:t>ü</a:t>
            </a:r>
            <a:r>
              <a:rPr lang="tr-TR" smtClean="0">
                <a:solidFill>
                  <a:srgbClr val="FFFF00"/>
                </a:solidFill>
                <a:latin typeface="Verdana" pitchFamily="34" charset="0"/>
              </a:rPr>
              <a:t>zenli kullanım zamanla bağımlılığa kayar, 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>
                <a:solidFill>
                  <a:srgbClr val="FFFF00"/>
                </a:solidFill>
                <a:latin typeface="Verdana" pitchFamily="34" charset="0"/>
              </a:rPr>
              <a:t>Sosyal ilişkiler maddeyi alabilecek şekilde ayarlanır.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>
                <a:solidFill>
                  <a:srgbClr val="FFFF00"/>
                </a:solidFill>
                <a:latin typeface="Verdana" pitchFamily="34" charset="0"/>
              </a:rPr>
              <a:t>Gittik</a:t>
            </a:r>
            <a:r>
              <a:rPr lang="tr-TR" smtClean="0">
                <a:solidFill>
                  <a:srgbClr val="FFFF00"/>
                </a:solidFill>
              </a:rPr>
              <a:t>ç</a:t>
            </a:r>
            <a:r>
              <a:rPr lang="tr-TR" smtClean="0">
                <a:solidFill>
                  <a:srgbClr val="FFFF00"/>
                </a:solidFill>
                <a:latin typeface="Verdana" pitchFamily="34" charset="0"/>
              </a:rPr>
              <a:t>e maddeyi elde etmek ve kullanmak i</a:t>
            </a:r>
            <a:r>
              <a:rPr lang="tr-TR" smtClean="0">
                <a:solidFill>
                  <a:srgbClr val="FFFF00"/>
                </a:solidFill>
              </a:rPr>
              <a:t>ç</a:t>
            </a:r>
            <a:r>
              <a:rPr lang="tr-TR" smtClean="0">
                <a:solidFill>
                  <a:srgbClr val="FFFF00"/>
                </a:solidFill>
                <a:latin typeface="Verdana" pitchFamily="34" charset="0"/>
              </a:rPr>
              <a:t>in daha fazla zaman harcanır. </a:t>
            </a:r>
          </a:p>
          <a:p>
            <a:pPr eaLnBrk="1" hangingPunct="1">
              <a:lnSpc>
                <a:spcPct val="90000"/>
              </a:lnSpc>
            </a:pPr>
            <a:r>
              <a:rPr lang="tr-TR" b="1" smtClean="0">
                <a:solidFill>
                  <a:srgbClr val="FFFF00"/>
                </a:solidFill>
                <a:latin typeface="Verdana" pitchFamily="34" charset="0"/>
              </a:rPr>
              <a:t>Bağımlılık:</a:t>
            </a:r>
            <a:r>
              <a:rPr lang="tr-TR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tr-TR" sz="1000" smtClean="0">
                <a:solidFill>
                  <a:srgbClr val="FFFF99"/>
                </a:solidFill>
              </a:rPr>
              <a:t>Kişinin tüm kapasitesi düşer. Madde kullanmaya devam edilir. Bağımlılık nedeniyle maddeyi almak zorundadır.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Maddeyi arama davranışının yoğunluğu artar.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Kullanım s</a:t>
            </a:r>
            <a:r>
              <a:rPr lang="tr-TR" sz="1000" smtClean="0">
                <a:solidFill>
                  <a:srgbClr val="FFFF00"/>
                </a:solidFill>
              </a:rPr>
              <a:t>ü</a:t>
            </a: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reci i</a:t>
            </a:r>
            <a:r>
              <a:rPr lang="tr-TR" sz="1000" smtClean="0">
                <a:solidFill>
                  <a:srgbClr val="FFFF00"/>
                </a:solidFill>
              </a:rPr>
              <a:t>ç</a:t>
            </a: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inde zamanla  tolerans gelişir. Yani kişi maddeyi gittik</a:t>
            </a:r>
            <a:r>
              <a:rPr lang="tr-TR" sz="1000" smtClean="0">
                <a:solidFill>
                  <a:srgbClr val="FFFF00"/>
                </a:solidFill>
              </a:rPr>
              <a:t>ç</a:t>
            </a: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e artan miktarlarda kullanmak zorunda kalır.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Kişi s</a:t>
            </a:r>
            <a:r>
              <a:rPr lang="tr-TR" sz="1000" smtClean="0">
                <a:solidFill>
                  <a:srgbClr val="FFFF00"/>
                </a:solidFill>
              </a:rPr>
              <a:t>ü</a:t>
            </a: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rekli olarak aynı maddeyi kullanmaya y</a:t>
            </a:r>
            <a:r>
              <a:rPr lang="tr-TR" sz="1000" smtClean="0">
                <a:solidFill>
                  <a:srgbClr val="FFFF00"/>
                </a:solidFill>
              </a:rPr>
              <a:t>ö</a:t>
            </a: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nelir.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Kişide kullandığı maddeyi azalttığı , alamadığı ya da kullanmadığı zamanlarda yoksunluk (eksiklik/kesilme) belirtileri ortaya </a:t>
            </a:r>
            <a:r>
              <a:rPr lang="tr-TR" sz="1000" smtClean="0">
                <a:solidFill>
                  <a:srgbClr val="FFFF00"/>
                </a:solidFill>
              </a:rPr>
              <a:t>ç</a:t>
            </a: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ıkar. Bu belirtiler (titreme, huzursuzluk, hayal g</a:t>
            </a:r>
            <a:r>
              <a:rPr lang="tr-TR" sz="1000" smtClean="0">
                <a:solidFill>
                  <a:srgbClr val="FFFF00"/>
                </a:solidFill>
              </a:rPr>
              <a:t>ö</a:t>
            </a: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rme vb.) her maddeye g</a:t>
            </a:r>
            <a:r>
              <a:rPr lang="tr-TR" sz="1000" smtClean="0">
                <a:solidFill>
                  <a:srgbClr val="FFFF00"/>
                </a:solidFill>
              </a:rPr>
              <a:t>ö</a:t>
            </a: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re değişir. Yoksunluk belirtilerini yatıştırmak i</a:t>
            </a:r>
            <a:r>
              <a:rPr lang="tr-TR" sz="1000" smtClean="0">
                <a:solidFill>
                  <a:srgbClr val="FFFF00"/>
                </a:solidFill>
              </a:rPr>
              <a:t>ç</a:t>
            </a: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in tekrar madde almak zorunda kalır.Bu bir kısır d</a:t>
            </a:r>
            <a:r>
              <a:rPr lang="tr-TR" sz="1000" smtClean="0">
                <a:solidFill>
                  <a:srgbClr val="FFFF00"/>
                </a:solidFill>
              </a:rPr>
              <a:t>ö</a:t>
            </a: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ng</a:t>
            </a:r>
            <a:r>
              <a:rPr lang="tr-TR" sz="1000" smtClean="0">
                <a:solidFill>
                  <a:srgbClr val="FFFF00"/>
                </a:solidFill>
              </a:rPr>
              <a:t>ü</a:t>
            </a: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 s</a:t>
            </a:r>
            <a:r>
              <a:rPr lang="tr-TR" sz="1000" smtClean="0">
                <a:solidFill>
                  <a:srgbClr val="FFFF00"/>
                </a:solidFill>
              </a:rPr>
              <a:t>ü</a:t>
            </a: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recine d</a:t>
            </a:r>
            <a:r>
              <a:rPr lang="tr-TR" sz="1000" smtClean="0">
                <a:solidFill>
                  <a:srgbClr val="FFFF00"/>
                </a:solidFill>
              </a:rPr>
              <a:t>ö</a:t>
            </a: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n</a:t>
            </a:r>
            <a:r>
              <a:rPr lang="tr-TR" sz="1000" smtClean="0">
                <a:solidFill>
                  <a:srgbClr val="FFFF00"/>
                </a:solidFill>
              </a:rPr>
              <a:t>ü</a:t>
            </a: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ş</a:t>
            </a:r>
            <a:r>
              <a:rPr lang="tr-TR" sz="1000" smtClean="0">
                <a:solidFill>
                  <a:srgbClr val="FFFF00"/>
                </a:solidFill>
              </a:rPr>
              <a:t>ü</a:t>
            </a: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r.Madde kullanan kişinin  maddeyi azaltma ya da kesme girişimleri genellikle  başarısız girişimler olarak kalır.Kişi maddeyi kesip  sonra tekrar başlarsa kısa s</a:t>
            </a:r>
            <a:r>
              <a:rPr lang="tr-TR" sz="1000" smtClean="0">
                <a:solidFill>
                  <a:srgbClr val="FFFF00"/>
                </a:solidFill>
              </a:rPr>
              <a:t>ü</a:t>
            </a:r>
            <a:r>
              <a:rPr lang="tr-TR" sz="1000" smtClean="0">
                <a:solidFill>
                  <a:srgbClr val="FFFF00"/>
                </a:solidFill>
                <a:latin typeface="Verdana" pitchFamily="34" charset="0"/>
              </a:rPr>
              <a:t>rede eski kullandığı şekilde madde almaya başlar. </a:t>
            </a:r>
            <a:endParaRPr lang="en-AU" sz="1000" smtClean="0">
              <a:solidFill>
                <a:srgbClr val="FFFF00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tr-TR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tr-TR" sz="1000" smtClean="0"/>
          </a:p>
        </p:txBody>
      </p:sp>
      <p:sp>
        <p:nvSpPr>
          <p:cNvPr id="45060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0403D3-6116-4E7A-ACC0-6E5A89DC38BB}" type="slidenum">
              <a:rPr lang="tr-TR" sz="1200">
                <a:latin typeface="Calibri" pitchFamily="34" charset="0"/>
              </a:rPr>
              <a:pPr algn="r"/>
              <a:t>5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6084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21AA61-6915-403A-993C-E61442D3E348}" type="slidenum">
              <a:rPr lang="tr-TR" sz="1200">
                <a:latin typeface="Calibri" pitchFamily="34" charset="0"/>
              </a:rPr>
              <a:pPr algn="r"/>
              <a:t>6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7108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2364D4-C61D-471B-85C7-9ED7EE7A6EF9}" type="slidenum">
              <a:rPr lang="tr-TR" sz="1200">
                <a:latin typeface="Calibri" pitchFamily="34" charset="0"/>
              </a:rPr>
              <a:pPr algn="r"/>
              <a:t>7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Not Yer Tutucusu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sz="1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TÜTÜN ZEHİRLİ BİR BİTKİDİR VE İSTER ELDE İSTER FABRİKADA İŞLENSİN BU ZARARLI ÖZELLİKLERİNDEN KURTULAMAMAKTADIR!</a:t>
            </a:r>
          </a:p>
          <a:p>
            <a:pPr eaLnBrk="1" hangingPunct="1">
              <a:spcBef>
                <a:spcPct val="0"/>
              </a:spcBef>
              <a:defRPr/>
            </a:pPr>
            <a:endParaRPr lang="tr-TR" smtClean="0"/>
          </a:p>
        </p:txBody>
      </p:sp>
      <p:sp>
        <p:nvSpPr>
          <p:cNvPr id="4813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40DAC1-9ED8-452A-A8C1-01DA693E55E2}" type="slidenum">
              <a:rPr lang="tr-TR" sz="1200">
                <a:latin typeface="Calibri" pitchFamily="34" charset="0"/>
              </a:rPr>
              <a:pPr algn="r"/>
              <a:t>8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Not Yer Tutucusu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sz="1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TÜTÜN ZEHİRLİ BİR BİTKİDİR VE İSTER ELDE İSTER FABRİKADA İŞLENSİN BU ZARARLI ÖZELLİKLERİNDEN KURTULAMAMAKTADIR!</a:t>
            </a:r>
          </a:p>
          <a:p>
            <a:pPr eaLnBrk="1" hangingPunct="1">
              <a:spcBef>
                <a:spcPct val="0"/>
              </a:spcBef>
              <a:defRPr/>
            </a:pPr>
            <a:endParaRPr lang="tr-TR" smtClean="0"/>
          </a:p>
        </p:txBody>
      </p:sp>
      <p:sp>
        <p:nvSpPr>
          <p:cNvPr id="4813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40DAC1-9ED8-452A-A8C1-01DA693E55E2}" type="slidenum">
              <a:rPr lang="tr-TR" sz="1200">
                <a:latin typeface="Calibri" pitchFamily="34" charset="0"/>
              </a:rPr>
              <a:pPr algn="r"/>
              <a:t>9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b="1" smtClean="0">
                <a:solidFill>
                  <a:srgbClr val="0066FF"/>
                </a:solidFill>
              </a:rPr>
              <a:t>SİGARA DUMANI YAKLAŞIK 4000 KİMYASAL MADDE İÇERMEKTEDİR	BUNLARDAN 40 TANESİNİN KANSER YAPTIĞI BİLİNMEKTEDİR.</a:t>
            </a:r>
          </a:p>
          <a:p>
            <a:pPr eaLnBrk="1" hangingPunct="1">
              <a:spcBef>
                <a:spcPct val="0"/>
              </a:spcBef>
            </a:pPr>
            <a:r>
              <a:rPr lang="tr-TR" b="1" smtClean="0">
                <a:latin typeface="Arial" charset="0"/>
              </a:rPr>
              <a:t>Nikotin:</a:t>
            </a:r>
            <a:r>
              <a:rPr lang="tr-TR" smtClean="0">
                <a:latin typeface="Arial" charset="0"/>
              </a:rPr>
              <a:t> Kokain ve morfin kadar bağımlılık yapar. Tansiyonu ve kalp hızını artırır. Karbonmonoksit ile koroner arter hastalığı ve beyin damar hastalığına yol açar. </a:t>
            </a:r>
            <a:r>
              <a:rPr lang="tr-TR" b="1" smtClean="0">
                <a:latin typeface="Arial" charset="0"/>
              </a:rPr>
              <a:t>Katran</a:t>
            </a:r>
            <a:r>
              <a:rPr lang="tr-TR" smtClean="0">
                <a:latin typeface="Arial" charset="0"/>
              </a:rPr>
              <a:t>: Kansorejen olup, akciğer kanseri, amfizem ve kronik bronşit yapar. </a:t>
            </a:r>
            <a:r>
              <a:rPr lang="tr-TR" b="1" smtClean="0">
                <a:latin typeface="Arial" charset="0"/>
              </a:rPr>
              <a:t>Arsenik, Benzen, Vinil Klorür:</a:t>
            </a:r>
            <a:r>
              <a:rPr lang="tr-TR" smtClean="0">
                <a:latin typeface="Arial" charset="0"/>
              </a:rPr>
              <a:t> Kansorejen madde, felç edici zehir.</a:t>
            </a:r>
            <a:br>
              <a:rPr lang="tr-TR" smtClean="0">
                <a:latin typeface="Arial" charset="0"/>
              </a:rPr>
            </a:br>
            <a:r>
              <a:rPr lang="tr-TR" smtClean="0">
                <a:latin typeface="Arial" charset="0"/>
              </a:rPr>
              <a:t/>
            </a:r>
            <a:br>
              <a:rPr lang="tr-TR" smtClean="0">
                <a:latin typeface="Arial" charset="0"/>
              </a:rPr>
            </a:br>
            <a:r>
              <a:rPr lang="tr-TR" smtClean="0">
                <a:latin typeface="Arial" charset="0"/>
              </a:rPr>
              <a:t/>
            </a:r>
            <a:br>
              <a:rPr lang="tr-TR" smtClean="0">
                <a:latin typeface="Arial" charset="0"/>
              </a:rPr>
            </a:br>
            <a:endParaRPr lang="tr-TR" smtClean="0">
              <a:latin typeface="Arial" charset="0"/>
            </a:endParaRPr>
          </a:p>
        </p:txBody>
      </p:sp>
      <p:sp>
        <p:nvSpPr>
          <p:cNvPr id="49156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0FE3AB-C16B-4357-8C20-8E2D99C0B6EE}" type="slidenum">
              <a:rPr lang="tr-TR" sz="1200">
                <a:latin typeface="Calibri" pitchFamily="34" charset="0"/>
              </a:rPr>
              <a:pPr algn="r"/>
              <a:t>10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19.10.2015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19.10.2015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19.10.2015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3182-8080-496B-A456-40AFB3FE0F04}" type="datetimeFigureOut">
              <a:rPr lang="tr-TR"/>
              <a:pPr>
                <a:defRPr/>
              </a:pPr>
              <a:t>19.10.2015</a:t>
            </a:fld>
            <a:endParaRPr lang="tr-TR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D875-22A5-419F-9359-6699245641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19.10.2015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19.10.2015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19.10.2015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19.10.2015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19.10.2015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19.10.2015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19.10.2015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19.10.2015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1DB9CC-22AC-43EA-9202-5CD1DD320E09}" type="datetimeFigureOut">
              <a:rPr lang="tr-TR" smtClean="0"/>
              <a:pPr/>
              <a:t>19.10.2015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1.wav"/><Relationship Id="rId5" Type="http://schemas.openxmlformats.org/officeDocument/2006/relationships/slide" Target="slide23.xml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457200" y="1052736"/>
            <a:ext cx="7467600" cy="302433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sz="3600" b="1" dirty="0" smtClean="0">
                <a:solidFill>
                  <a:srgbClr val="542478"/>
                </a:solidFill>
                <a:latin typeface="Arial" charset="0"/>
                <a:cs typeface="Arial" charset="0"/>
              </a:rPr>
              <a:t/>
            </a:r>
            <a:br>
              <a:rPr lang="tr-TR" sz="3600" b="1" dirty="0" smtClean="0">
                <a:solidFill>
                  <a:srgbClr val="542478"/>
                </a:solidFill>
                <a:latin typeface="Arial" charset="0"/>
                <a:cs typeface="Arial" charset="0"/>
              </a:rPr>
            </a:br>
            <a:r>
              <a:rPr lang="tr-TR" sz="3600" b="1" dirty="0" smtClean="0">
                <a:solidFill>
                  <a:srgbClr val="542478"/>
                </a:solidFill>
                <a:latin typeface="Arial" charset="0"/>
                <a:cs typeface="Arial" charset="0"/>
              </a:rPr>
              <a:t/>
            </a:r>
            <a:br>
              <a:rPr lang="tr-TR" sz="3600" b="1" dirty="0" smtClean="0">
                <a:solidFill>
                  <a:srgbClr val="542478"/>
                </a:solidFill>
                <a:latin typeface="Arial" charset="0"/>
                <a:cs typeface="Arial" charset="0"/>
              </a:rPr>
            </a:br>
            <a:r>
              <a:rPr lang="tr-TR" sz="3600" b="1" dirty="0" smtClean="0">
                <a:solidFill>
                  <a:srgbClr val="542478"/>
                </a:solidFill>
                <a:latin typeface="Arial" charset="0"/>
                <a:cs typeface="Arial" charset="0"/>
              </a:rPr>
              <a:t/>
            </a:r>
            <a:br>
              <a:rPr lang="tr-TR" sz="3600" b="1" dirty="0" smtClean="0">
                <a:solidFill>
                  <a:srgbClr val="542478"/>
                </a:solidFill>
                <a:latin typeface="Arial" charset="0"/>
                <a:cs typeface="Arial" charset="0"/>
              </a:rPr>
            </a:br>
            <a:r>
              <a:rPr lang="tr-TR" sz="3600" b="1" dirty="0" smtClean="0">
                <a:solidFill>
                  <a:srgbClr val="542478"/>
                </a:solidFill>
                <a:latin typeface="Arial" charset="0"/>
                <a:cs typeface="Arial" charset="0"/>
              </a:rPr>
              <a:t/>
            </a:r>
            <a:br>
              <a:rPr lang="tr-TR" sz="3600" b="1" dirty="0" smtClean="0">
                <a:solidFill>
                  <a:srgbClr val="542478"/>
                </a:solidFill>
                <a:latin typeface="Arial" charset="0"/>
                <a:cs typeface="Arial" charset="0"/>
              </a:rPr>
            </a:br>
            <a:r>
              <a:rPr lang="tr-TR" sz="3600" b="1" dirty="0" smtClean="0">
                <a:solidFill>
                  <a:srgbClr val="542478"/>
                </a:solidFill>
                <a:latin typeface="Arial" charset="0"/>
                <a:cs typeface="Arial" charset="0"/>
              </a:rPr>
              <a:t/>
            </a:r>
            <a:br>
              <a:rPr lang="tr-TR" sz="3600" b="1" dirty="0" smtClean="0">
                <a:solidFill>
                  <a:srgbClr val="542478"/>
                </a:solidFill>
                <a:latin typeface="Arial" charset="0"/>
                <a:cs typeface="Arial" charset="0"/>
              </a:rPr>
            </a:br>
            <a:r>
              <a:rPr lang="tr-TR" sz="3600" b="1" dirty="0" smtClean="0">
                <a:solidFill>
                  <a:srgbClr val="542478"/>
                </a:solidFill>
                <a:latin typeface="Arial" charset="0"/>
                <a:cs typeface="Arial" charset="0"/>
              </a:rPr>
              <a:t/>
            </a:r>
            <a:br>
              <a:rPr lang="tr-TR" sz="3600" b="1" dirty="0" smtClean="0">
                <a:solidFill>
                  <a:srgbClr val="542478"/>
                </a:solidFill>
                <a:latin typeface="Arial" charset="0"/>
                <a:cs typeface="Arial" charset="0"/>
              </a:rPr>
            </a:br>
            <a:r>
              <a:rPr lang="tr-TR" sz="49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BU SEMİNERDE NELER</a:t>
            </a:r>
            <a:br>
              <a:rPr lang="tr-TR" sz="49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tr-TR" sz="49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tr-TR" sz="49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tr-TR" sz="49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PAYLAŞACAĞIZ?</a:t>
            </a:r>
            <a:br>
              <a:rPr lang="tr-TR" sz="49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tr-TR" sz="49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tr-TR" sz="49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tr-TR" sz="49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3382324" y="4896436"/>
            <a:ext cx="40831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 smtClean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Hülya SUFRACI </a:t>
            </a:r>
          </a:p>
          <a:p>
            <a:pPr algn="ctr"/>
            <a:r>
              <a:rPr lang="tr-TR" sz="3600" b="1" dirty="0" smtClean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Rehber Öğretmen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/>
          </p:cNvSpPr>
          <p:nvPr>
            <p:ph type="title"/>
          </p:nvPr>
        </p:nvSpPr>
        <p:spPr>
          <a:xfrm>
            <a:off x="250825" y="404813"/>
            <a:ext cx="8497888" cy="1012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sz="3200" b="1" dirty="0" smtClean="0">
                <a:solidFill>
                  <a:srgbClr val="FF0000"/>
                </a:solidFill>
                <a:latin typeface="Arial" charset="0"/>
              </a:rPr>
              <a:t>SİGARANIN İÇİNDEKİ </a:t>
            </a:r>
            <a:br>
              <a:rPr lang="tr-TR" sz="32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tr-TR" sz="3200" b="1" dirty="0" smtClean="0">
                <a:solidFill>
                  <a:srgbClr val="FF0000"/>
                </a:solidFill>
                <a:latin typeface="Arial" charset="0"/>
              </a:rPr>
              <a:t>MADDELER</a:t>
            </a:r>
          </a:p>
        </p:txBody>
      </p:sp>
      <p:sp>
        <p:nvSpPr>
          <p:cNvPr id="15363" name="Rectangle 5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5267325" cy="48736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tr-TR" b="1" dirty="0" smtClean="0">
                <a:solidFill>
                  <a:srgbClr val="A8286B"/>
                </a:solidFill>
                <a:latin typeface="Arial" charset="0"/>
              </a:rPr>
              <a:t>Karbon monoksit:</a:t>
            </a:r>
            <a:r>
              <a:rPr lang="tr-TR" b="1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Egzost</a:t>
            </a:r>
            <a:r>
              <a:rPr lang="tr-TR" dirty="0" smtClean="0">
                <a:latin typeface="Arial" charset="0"/>
              </a:rPr>
              <a:t> gazı</a:t>
            </a:r>
          </a:p>
          <a:p>
            <a:pPr eaLnBrk="1" hangingPunct="1"/>
            <a:r>
              <a:rPr lang="tr-TR" b="1" dirty="0" smtClean="0">
                <a:solidFill>
                  <a:srgbClr val="A8286B"/>
                </a:solidFill>
                <a:latin typeface="Arial" charset="0"/>
              </a:rPr>
              <a:t>Arsenik:</a:t>
            </a:r>
            <a:r>
              <a:rPr lang="tr-TR" b="1" dirty="0" smtClean="0">
                <a:latin typeface="Arial" charset="0"/>
              </a:rPr>
              <a:t> </a:t>
            </a:r>
            <a:r>
              <a:rPr lang="tr-TR" dirty="0" smtClean="0">
                <a:latin typeface="Arial" charset="0"/>
              </a:rPr>
              <a:t>Zehir imalatı</a:t>
            </a:r>
          </a:p>
          <a:p>
            <a:pPr eaLnBrk="1" hangingPunct="1"/>
            <a:r>
              <a:rPr lang="tr-TR" b="1" dirty="0" err="1" smtClean="0">
                <a:solidFill>
                  <a:srgbClr val="A8286B"/>
                </a:solidFill>
                <a:latin typeface="Arial" charset="0"/>
              </a:rPr>
              <a:t>Metanol</a:t>
            </a:r>
            <a:r>
              <a:rPr lang="tr-TR" b="1" dirty="0" smtClean="0">
                <a:solidFill>
                  <a:srgbClr val="A8286B"/>
                </a:solidFill>
                <a:latin typeface="Arial" charset="0"/>
              </a:rPr>
              <a:t>:</a:t>
            </a:r>
            <a:r>
              <a:rPr lang="tr-TR" b="1" dirty="0" smtClean="0">
                <a:latin typeface="Arial" charset="0"/>
              </a:rPr>
              <a:t> </a:t>
            </a:r>
            <a:r>
              <a:rPr lang="tr-TR" dirty="0" smtClean="0">
                <a:latin typeface="Arial" charset="0"/>
              </a:rPr>
              <a:t>Roket gazı</a:t>
            </a:r>
          </a:p>
          <a:p>
            <a:pPr eaLnBrk="1" hangingPunct="1"/>
            <a:r>
              <a:rPr lang="tr-TR" b="1" dirty="0" smtClean="0">
                <a:solidFill>
                  <a:srgbClr val="A8286B"/>
                </a:solidFill>
                <a:latin typeface="Arial" charset="0"/>
              </a:rPr>
              <a:t>DDT:</a:t>
            </a:r>
            <a:r>
              <a:rPr lang="tr-TR" dirty="0" smtClean="0">
                <a:latin typeface="Arial" charset="0"/>
              </a:rPr>
              <a:t> Böcek ilacı</a:t>
            </a:r>
          </a:p>
          <a:p>
            <a:pPr eaLnBrk="1" hangingPunct="1"/>
            <a:r>
              <a:rPr lang="tr-TR" b="1" dirty="0" smtClean="0">
                <a:solidFill>
                  <a:srgbClr val="A8286B"/>
                </a:solidFill>
                <a:latin typeface="Arial" charset="0"/>
              </a:rPr>
              <a:t>Kadmiyum:</a:t>
            </a:r>
            <a:r>
              <a:rPr lang="tr-TR" dirty="0" smtClean="0">
                <a:latin typeface="Arial" charset="0"/>
              </a:rPr>
              <a:t> Araba aküsü</a:t>
            </a:r>
          </a:p>
          <a:p>
            <a:pPr eaLnBrk="1" hangingPunct="1"/>
            <a:r>
              <a:rPr lang="tr-TR" b="1" dirty="0" smtClean="0">
                <a:solidFill>
                  <a:srgbClr val="A8286B"/>
                </a:solidFill>
                <a:latin typeface="Arial" charset="0"/>
              </a:rPr>
              <a:t>Bütan gazı:</a:t>
            </a:r>
            <a:r>
              <a:rPr lang="tr-TR" b="1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tr-TR" dirty="0" smtClean="0">
                <a:latin typeface="Arial" charset="0"/>
              </a:rPr>
              <a:t>Tüp ve çakmak gazı</a:t>
            </a:r>
          </a:p>
          <a:p>
            <a:pPr eaLnBrk="1" hangingPunct="1"/>
            <a:r>
              <a:rPr lang="tr-TR" b="1" dirty="0" smtClean="0">
                <a:solidFill>
                  <a:srgbClr val="A8286B"/>
                </a:solidFill>
                <a:latin typeface="Arial" charset="0"/>
              </a:rPr>
              <a:t>Aseton:</a:t>
            </a:r>
            <a:r>
              <a:rPr lang="tr-TR" dirty="0" smtClean="0">
                <a:latin typeface="Arial" charset="0"/>
              </a:rPr>
              <a:t> Kimyasal sökücü</a:t>
            </a:r>
          </a:p>
          <a:p>
            <a:pPr eaLnBrk="1" hangingPunct="1"/>
            <a:r>
              <a:rPr lang="tr-TR" b="1" dirty="0" smtClean="0">
                <a:solidFill>
                  <a:srgbClr val="A8286B"/>
                </a:solidFill>
                <a:latin typeface="Arial" charset="0"/>
              </a:rPr>
              <a:t>Naftalin:</a:t>
            </a:r>
            <a:r>
              <a:rPr lang="tr-TR" dirty="0" smtClean="0">
                <a:latin typeface="Arial" charset="0"/>
              </a:rPr>
              <a:t> Güve ilacı</a:t>
            </a:r>
          </a:p>
          <a:p>
            <a:pPr eaLnBrk="1" hangingPunct="1"/>
            <a:r>
              <a:rPr lang="tr-TR" b="1" dirty="0" smtClean="0">
                <a:solidFill>
                  <a:srgbClr val="A8286B"/>
                </a:solidFill>
                <a:latin typeface="Arial" charset="0"/>
              </a:rPr>
              <a:t>Amonyak:</a:t>
            </a:r>
            <a:r>
              <a:rPr lang="tr-TR" dirty="0" smtClean="0">
                <a:latin typeface="Arial" charset="0"/>
              </a:rPr>
              <a:t> Kimyasal temizleyici</a:t>
            </a:r>
          </a:p>
          <a:p>
            <a:pPr eaLnBrk="1" hangingPunct="1"/>
            <a:r>
              <a:rPr lang="tr-TR" b="1" dirty="0" smtClean="0">
                <a:solidFill>
                  <a:srgbClr val="A8286B"/>
                </a:solidFill>
                <a:latin typeface="Arial" charset="0"/>
              </a:rPr>
              <a:t>Nikotin :</a:t>
            </a:r>
            <a:r>
              <a:rPr lang="tr-TR" dirty="0" smtClean="0">
                <a:latin typeface="Arial" charset="0"/>
              </a:rPr>
              <a:t> Bağımlılık yapan bir uyuşturucu çeşidi</a:t>
            </a:r>
          </a:p>
        </p:txBody>
      </p:sp>
      <p:pic>
        <p:nvPicPr>
          <p:cNvPr id="15364" name="Picture 6" descr="8254997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557338"/>
            <a:ext cx="30241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/>
          </p:cNvSpPr>
          <p:nvPr>
            <p:ph type="title"/>
          </p:nvPr>
        </p:nvSpPr>
        <p:spPr>
          <a:xfrm>
            <a:off x="179388" y="404813"/>
            <a:ext cx="8496300" cy="10795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sz="3600" b="1" dirty="0" smtClean="0">
                <a:solidFill>
                  <a:srgbClr val="FF0000"/>
                </a:solidFill>
                <a:latin typeface="Arial" charset="0"/>
              </a:rPr>
              <a:t>SİGARANIN SAĞLIĞA </a:t>
            </a:r>
            <a:br>
              <a:rPr lang="tr-TR" sz="36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tr-TR" sz="3600" b="1" dirty="0" smtClean="0">
                <a:solidFill>
                  <a:srgbClr val="FF0000"/>
                </a:solidFill>
                <a:latin typeface="Arial" charset="0"/>
              </a:rPr>
              <a:t>ETKİLERİ</a:t>
            </a:r>
          </a:p>
        </p:txBody>
      </p:sp>
      <p:sp>
        <p:nvSpPr>
          <p:cNvPr id="17411" name="Rectangle 5"/>
          <p:cNvSpPr>
            <a:spLocks noGrp="1"/>
          </p:cNvSpPr>
          <p:nvPr>
            <p:ph type="body" idx="1"/>
          </p:nvPr>
        </p:nvSpPr>
        <p:spPr>
          <a:xfrm>
            <a:off x="323850" y="1773238"/>
            <a:ext cx="7754938" cy="4392612"/>
          </a:xfrm>
        </p:spPr>
        <p:txBody>
          <a:bodyPr/>
          <a:lstStyle/>
          <a:p>
            <a:pPr eaLnBrk="1" hangingPunct="1"/>
            <a:r>
              <a:rPr lang="tr-TR" sz="2600" dirty="0" smtClean="0">
                <a:solidFill>
                  <a:schemeClr val="bg1"/>
                </a:solidFill>
                <a:latin typeface="Arial" charset="0"/>
              </a:rPr>
              <a:t>Ses telleri,cilt ve cilt rengi bozulur.</a:t>
            </a:r>
          </a:p>
          <a:p>
            <a:pPr eaLnBrk="1" hangingPunct="1"/>
            <a:r>
              <a:rPr lang="tr-TR" sz="2600" dirty="0" smtClean="0">
                <a:solidFill>
                  <a:schemeClr val="bg1"/>
                </a:solidFill>
                <a:latin typeface="Arial" charset="0"/>
              </a:rPr>
              <a:t>Tat alma duyusu ve dişler bozulur.</a:t>
            </a:r>
          </a:p>
          <a:p>
            <a:pPr eaLnBrk="1" hangingPunct="1"/>
            <a:r>
              <a:rPr lang="tr-TR" sz="2600" dirty="0" smtClean="0">
                <a:solidFill>
                  <a:schemeClr val="bg1"/>
                </a:solidFill>
                <a:latin typeface="Arial" charset="0"/>
              </a:rPr>
              <a:t>Gözlerde katarakta ve körlüğe neden olabilir.</a:t>
            </a:r>
          </a:p>
          <a:p>
            <a:pPr eaLnBrk="1" hangingPunct="1"/>
            <a:r>
              <a:rPr lang="tr-TR" sz="2600" dirty="0" smtClean="0">
                <a:solidFill>
                  <a:schemeClr val="bg1"/>
                </a:solidFill>
                <a:latin typeface="Arial" charset="0"/>
              </a:rPr>
              <a:t>Omurgada bozuklukları ve kemik erimesi artar.</a:t>
            </a:r>
          </a:p>
          <a:p>
            <a:pPr eaLnBrk="1" hangingPunct="1"/>
            <a:r>
              <a:rPr lang="tr-TR" sz="2600" dirty="0" smtClean="0">
                <a:solidFill>
                  <a:schemeClr val="bg1"/>
                </a:solidFill>
                <a:latin typeface="Arial" charset="0"/>
              </a:rPr>
              <a:t>Mide ve yemek borusunda kanama, ülser ortaya çıkar.</a:t>
            </a:r>
          </a:p>
          <a:p>
            <a:pPr eaLnBrk="1" hangingPunct="1"/>
            <a:r>
              <a:rPr lang="tr-TR" sz="2600" dirty="0" smtClean="0">
                <a:solidFill>
                  <a:schemeClr val="bg1"/>
                </a:solidFill>
                <a:latin typeface="Arial" charset="0"/>
              </a:rPr>
              <a:t>Şeker hastalığına neden olur.</a:t>
            </a:r>
          </a:p>
          <a:p>
            <a:pPr eaLnBrk="1" hangingPunct="1"/>
            <a:r>
              <a:rPr lang="tr-TR" sz="2600" dirty="0" smtClean="0">
                <a:solidFill>
                  <a:schemeClr val="bg1"/>
                </a:solidFill>
                <a:latin typeface="Arial" charset="0"/>
              </a:rPr>
              <a:t>Sigara vücudun bağışıklık sistemini baskılar</a:t>
            </a:r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/>
          </p:cNvSpPr>
          <p:nvPr>
            <p:ph type="body" idx="1"/>
          </p:nvPr>
        </p:nvSpPr>
        <p:spPr>
          <a:xfrm>
            <a:off x="179388" y="1341438"/>
            <a:ext cx="5113337" cy="43926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b="1" dirty="0" smtClean="0">
                <a:solidFill>
                  <a:srgbClr val="401B83"/>
                </a:solidFill>
              </a:rPr>
              <a:t>	</a:t>
            </a:r>
            <a:r>
              <a:rPr lang="tr-TR" sz="2600" b="1" dirty="0" smtClean="0">
                <a:solidFill>
                  <a:srgbClr val="FF0000"/>
                </a:solidFill>
                <a:latin typeface="Arial" charset="0"/>
              </a:rPr>
              <a:t>SİGARA;</a:t>
            </a:r>
          </a:p>
          <a:p>
            <a:pPr eaLnBrk="1" hangingPunct="1"/>
            <a:r>
              <a:rPr lang="tr-TR" sz="2600" dirty="0" smtClean="0">
                <a:solidFill>
                  <a:srgbClr val="A8286B"/>
                </a:solidFill>
                <a:latin typeface="Arial" charset="0"/>
              </a:rPr>
              <a:t>Akciğer Kanserlerinden</a:t>
            </a:r>
            <a:r>
              <a:rPr lang="tr-TR" sz="2600" dirty="0" smtClean="0">
                <a:solidFill>
                  <a:srgbClr val="401B83"/>
                </a:solidFill>
                <a:latin typeface="Arial" charset="0"/>
              </a:rPr>
              <a:t>% 95,</a:t>
            </a:r>
          </a:p>
          <a:p>
            <a:pPr eaLnBrk="1" hangingPunct="1"/>
            <a:r>
              <a:rPr lang="tr-TR" sz="2600" dirty="0" smtClean="0">
                <a:solidFill>
                  <a:srgbClr val="A8286B"/>
                </a:solidFill>
                <a:latin typeface="Arial" charset="0"/>
              </a:rPr>
              <a:t>Akciğer Hastalıklarından</a:t>
            </a:r>
            <a:r>
              <a:rPr lang="tr-TR" sz="2600" dirty="0" smtClean="0">
                <a:solidFill>
                  <a:srgbClr val="401B83"/>
                </a:solidFill>
                <a:latin typeface="Arial" charset="0"/>
              </a:rPr>
              <a:t>% 82,</a:t>
            </a:r>
          </a:p>
          <a:p>
            <a:pPr eaLnBrk="1" hangingPunct="1"/>
            <a:r>
              <a:rPr lang="tr-TR" sz="2600" dirty="0" smtClean="0">
                <a:solidFill>
                  <a:srgbClr val="A8286B"/>
                </a:solidFill>
                <a:latin typeface="Arial" charset="0"/>
              </a:rPr>
              <a:t>Kalp-Damar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600" dirty="0" smtClean="0">
                <a:solidFill>
                  <a:srgbClr val="A8286B"/>
                </a:solidFill>
                <a:latin typeface="Arial" charset="0"/>
              </a:rPr>
              <a:t>	Hastalıklarından</a:t>
            </a:r>
            <a:r>
              <a:rPr lang="tr-TR" sz="26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tr-TR" sz="2600" dirty="0" smtClean="0">
                <a:solidFill>
                  <a:srgbClr val="401B83"/>
                </a:solidFill>
                <a:latin typeface="Arial" charset="0"/>
              </a:rPr>
              <a:t>%21,</a:t>
            </a:r>
          </a:p>
          <a:p>
            <a:pPr eaLnBrk="1" hangingPunct="1"/>
            <a:r>
              <a:rPr lang="tr-TR" sz="2600" dirty="0" smtClean="0">
                <a:solidFill>
                  <a:srgbClr val="A8286B"/>
                </a:solidFill>
                <a:latin typeface="Arial" charset="0"/>
              </a:rPr>
              <a:t>Felçlerden</a:t>
            </a:r>
            <a:r>
              <a:rPr lang="tr-TR" sz="2600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tr-TR" sz="2600" dirty="0" smtClean="0">
                <a:solidFill>
                  <a:srgbClr val="401B83"/>
                </a:solidFill>
                <a:latin typeface="Arial" charset="0"/>
              </a:rPr>
              <a:t>% 18,</a:t>
            </a:r>
            <a:r>
              <a:rPr lang="tr-TR" sz="2600" dirty="0" smtClean="0">
                <a:solidFill>
                  <a:srgbClr val="0066FF"/>
                </a:solidFill>
                <a:latin typeface="Arial" charset="0"/>
              </a:rPr>
              <a:t>             </a:t>
            </a:r>
          </a:p>
          <a:p>
            <a:pPr eaLnBrk="1" hangingPunct="1"/>
            <a:endParaRPr lang="tr-TR" sz="2600" dirty="0" smtClean="0">
              <a:solidFill>
                <a:srgbClr val="A8286B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sz="2600" dirty="0" smtClean="0">
                <a:solidFill>
                  <a:srgbClr val="A8286B"/>
                </a:solidFill>
                <a:latin typeface="Arial" charset="0"/>
              </a:rPr>
              <a:t>	Oranında Sorumludur.</a:t>
            </a:r>
          </a:p>
          <a:p>
            <a:pPr eaLnBrk="1" hangingPunct="1"/>
            <a:endParaRPr lang="tr-TR" sz="2600" dirty="0" smtClean="0">
              <a:latin typeface="Arial" charset="0"/>
            </a:endParaRPr>
          </a:p>
        </p:txBody>
      </p:sp>
      <p:pic>
        <p:nvPicPr>
          <p:cNvPr id="19459" name="Picture 8" descr="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196975"/>
            <a:ext cx="35417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/>
          </p:cNvSpPr>
          <p:nvPr>
            <p:ph type="title"/>
          </p:nvPr>
        </p:nvSpPr>
        <p:spPr>
          <a:xfrm>
            <a:off x="468313" y="549275"/>
            <a:ext cx="7467600" cy="652463"/>
          </a:xfrm>
          <a:noFill/>
        </p:spPr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rgbClr val="FF0000"/>
                </a:solidFill>
                <a:latin typeface="Arial" charset="0"/>
              </a:rPr>
              <a:t>Pasif İçicilik</a:t>
            </a:r>
          </a:p>
        </p:txBody>
      </p:sp>
      <p:sp>
        <p:nvSpPr>
          <p:cNvPr id="20483" name="Rectangle 5"/>
          <p:cNvSpPr>
            <a:spLocks noGrp="1"/>
          </p:cNvSpPr>
          <p:nvPr>
            <p:ph type="body" idx="1"/>
          </p:nvPr>
        </p:nvSpPr>
        <p:spPr>
          <a:xfrm>
            <a:off x="250825" y="1628775"/>
            <a:ext cx="4608513" cy="4492625"/>
          </a:xfrm>
        </p:spPr>
        <p:txBody>
          <a:bodyPr/>
          <a:lstStyle/>
          <a:p>
            <a:pPr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Pasif içicilerin  % 25’ inde akciğer kanseri görülür.</a:t>
            </a:r>
          </a:p>
          <a:p>
            <a:pPr eaLnBrk="1" hangingPunct="1"/>
            <a:endParaRPr lang="tr-TR" sz="28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Sigara içtiği için ölen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	her 9 kişi, içmediği halde dumanını soluyan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	1 kişinin de ölümüne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	neden olmaktadır.</a:t>
            </a:r>
          </a:p>
          <a:p>
            <a:pPr eaLnBrk="1" hangingPunct="1">
              <a:buFont typeface="Wingdings" pitchFamily="2" charset="2"/>
              <a:buNone/>
            </a:pPr>
            <a:endParaRPr lang="tr-TR" sz="2800" dirty="0" smtClean="0">
              <a:solidFill>
                <a:srgbClr val="A8286B"/>
              </a:solidFill>
              <a:latin typeface="Arial" charset="0"/>
            </a:endParaRPr>
          </a:p>
        </p:txBody>
      </p:sp>
      <p:pic>
        <p:nvPicPr>
          <p:cNvPr id="20484" name="Picture 4" descr="npo0000b2"/>
          <p:cNvPicPr>
            <a:picLocks noChangeAspect="1" noChangeArrowheads="1"/>
          </p:cNvPicPr>
          <p:nvPr/>
        </p:nvPicPr>
        <p:blipFill>
          <a:blip r:embed="rId3" cstate="print">
            <a:lum bright="-42000" contrast="54000"/>
          </a:blip>
          <a:srcRect/>
          <a:stretch>
            <a:fillRect/>
          </a:stretch>
        </p:blipFill>
        <p:spPr bwMode="auto">
          <a:xfrm>
            <a:off x="4932363" y="1557338"/>
            <a:ext cx="3600450" cy="4105275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pasifsm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48244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334000" y="2133600"/>
            <a:ext cx="3810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3000" b="1" dirty="0">
                <a:solidFill>
                  <a:schemeClr val="bg1"/>
                </a:solidFill>
                <a:latin typeface="Comic Sans MS" pitchFamily="66" charset="0"/>
              </a:rPr>
              <a:t>Sigara içenler sadece kendilerine değil, çevrelerine de zarar verirler!</a:t>
            </a:r>
          </a:p>
          <a:p>
            <a:pPr marL="342900" indent="-342900">
              <a:spcBef>
                <a:spcPct val="20000"/>
              </a:spcBef>
            </a:pPr>
            <a:endParaRPr lang="tr-TR" sz="30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tr-TR" sz="2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tr-TR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type="title"/>
          </p:nvPr>
        </p:nvSpPr>
        <p:spPr>
          <a:xfrm>
            <a:off x="468313" y="765175"/>
            <a:ext cx="7467600" cy="1012825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3200" b="1" dirty="0" smtClean="0">
                <a:solidFill>
                  <a:srgbClr val="FF0000"/>
                </a:solidFill>
                <a:latin typeface="Arial" charset="0"/>
              </a:rPr>
              <a:t>SİGARAYI BIRAKMAK İÇİN</a:t>
            </a:r>
            <a:br>
              <a:rPr lang="tr-TR" sz="32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tr-TR" sz="3200" b="1" dirty="0" smtClean="0">
                <a:solidFill>
                  <a:srgbClr val="FF0000"/>
                </a:solidFill>
                <a:latin typeface="Arial" charset="0"/>
              </a:rPr>
              <a:t>ÖNERİLER</a:t>
            </a:r>
          </a:p>
        </p:txBody>
      </p:sp>
      <p:sp>
        <p:nvSpPr>
          <p:cNvPr id="22531" name="Rectangle 5"/>
          <p:cNvSpPr>
            <a:spLocks noGrp="1"/>
          </p:cNvSpPr>
          <p:nvPr>
            <p:ph type="body" idx="1"/>
          </p:nvPr>
        </p:nvSpPr>
        <p:spPr>
          <a:xfrm>
            <a:off x="250825" y="1773238"/>
            <a:ext cx="8218488" cy="4608512"/>
          </a:xfrm>
        </p:spPr>
        <p:txBody>
          <a:bodyPr/>
          <a:lstStyle/>
          <a:p>
            <a:pPr algn="just"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Kesin karar vererek herhangi bir gün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	seçilerek b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rak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r.</a:t>
            </a:r>
          </a:p>
          <a:p>
            <a:pPr algn="just"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Sigara içen arkada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ş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ve çevreden uzakla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şı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n.</a:t>
            </a:r>
          </a:p>
          <a:p>
            <a:pPr algn="just"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Sigara içme iste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ğ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 uyand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ran yiyecek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	ve içeceklerden uzak durun.</a:t>
            </a:r>
          </a:p>
          <a:p>
            <a:pPr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Yan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zda sigaray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hat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rlatacak e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ş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ya ta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şı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may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n.</a:t>
            </a:r>
          </a:p>
          <a:p>
            <a:pPr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Sizi strese sokacak konu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	ve tart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ış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malardan uzak durun.</a:t>
            </a:r>
          </a:p>
          <a:p>
            <a:pPr eaLnBrk="1" hangingPunct="1"/>
            <a:endParaRPr lang="tr-TR" sz="2800" b="1" dirty="0" smtClean="0">
              <a:solidFill>
                <a:srgbClr val="A8286B"/>
              </a:solidFill>
              <a:latin typeface="Arial" charset="0"/>
            </a:endParaRPr>
          </a:p>
        </p:txBody>
      </p:sp>
      <p:pic>
        <p:nvPicPr>
          <p:cNvPr id="22532" name="Picture 6" descr="47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62071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photo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813"/>
            <a:ext cx="849788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3" name="Rectangle 7"/>
          <p:cNvSpPr>
            <a:spLocks noChangeArrowheads="1"/>
          </p:cNvSpPr>
          <p:nvPr/>
        </p:nvSpPr>
        <p:spPr bwMode="auto">
          <a:xfrm rot="2342855">
            <a:off x="1409700" y="2728913"/>
            <a:ext cx="6477000" cy="1431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SİGARAYI HERKES BIRAKABİLİR!!!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057400" y="2438400"/>
            <a:ext cx="7086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tr-TR" sz="3200" b="1" dirty="0">
                <a:latin typeface="Times New Roman" pitchFamily="18" charset="0"/>
              </a:rPr>
              <a:t>ÇOK UZUN BİR SÜREDİR SİGARA İÇMEKTEYİM. BUNDAN SONRA BIRAKSAM NE OLUR. ZATEN ZEHİRLENDİĞİM KADAR ZEHİRLENMİŞİM!</a:t>
            </a:r>
          </a:p>
        </p:txBody>
      </p:sp>
      <p:sp>
        <p:nvSpPr>
          <p:cNvPr id="3277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5715000"/>
            <a:ext cx="25146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tr-TR" sz="2800">
                <a:latin typeface="Arial (PCL6)" pitchFamily="34" charset="0"/>
              </a:rPr>
              <a:t>DOĞRU</a:t>
            </a:r>
            <a:endParaRPr lang="en-US" altLang="tr-TR" sz="2000">
              <a:latin typeface="Arial (PCL6)" pitchFamily="34" charset="0"/>
            </a:endParaRPr>
          </a:p>
        </p:txBody>
      </p:sp>
      <p:sp>
        <p:nvSpPr>
          <p:cNvPr id="3277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92725" y="5715000"/>
            <a:ext cx="25146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tr-TR" sz="2800">
                <a:latin typeface="Arial (PCL6)" pitchFamily="34" charset="0"/>
              </a:rPr>
              <a:t>YANLIŞ</a:t>
            </a:r>
            <a:endParaRPr lang="en-US" altLang="tr-TR" sz="2000">
              <a:latin typeface="Arial (PCL6)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0" y="3416300"/>
            <a:ext cx="7543800" cy="3451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tr-TR" sz="2200">
                <a:solidFill>
                  <a:schemeClr val="tx2"/>
                </a:solidFill>
                <a:latin typeface="Monotype Sorts" pitchFamily="2" charset="2"/>
              </a:rPr>
              <a:t>C </a:t>
            </a:r>
            <a:r>
              <a:rPr lang="en-US" altLang="tr-TR" sz="2200">
                <a:solidFill>
                  <a:schemeClr val="tx2"/>
                </a:solidFill>
              </a:rPr>
              <a:t>20 Dakika sonra tansiyon ve nabzınız normale inecek.</a:t>
            </a:r>
          </a:p>
          <a:p>
            <a:pPr eaLnBrk="0" hangingPunct="0"/>
            <a:endParaRPr lang="en-US" altLang="tr-TR" sz="2200">
              <a:solidFill>
                <a:schemeClr val="tx2"/>
              </a:solidFill>
            </a:endParaRPr>
          </a:p>
          <a:p>
            <a:pPr eaLnBrk="0" hangingPunct="0"/>
            <a:r>
              <a:rPr lang="en-US" altLang="tr-TR" sz="2200">
                <a:solidFill>
                  <a:schemeClr val="tx2"/>
                </a:solidFill>
                <a:latin typeface="Monotype Sorts" pitchFamily="2" charset="2"/>
              </a:rPr>
              <a:t>C</a:t>
            </a:r>
            <a:r>
              <a:rPr lang="en-US" altLang="tr-TR" sz="2200">
                <a:solidFill>
                  <a:schemeClr val="tx2"/>
                </a:solidFill>
              </a:rPr>
              <a:t> 8 saat sonra kanınızdaki oksijen normal düzeye çıkacak.</a:t>
            </a:r>
          </a:p>
          <a:p>
            <a:pPr eaLnBrk="0" hangingPunct="0"/>
            <a:endParaRPr lang="en-US" altLang="tr-TR" sz="2200">
              <a:solidFill>
                <a:schemeClr val="tx2"/>
              </a:solidFill>
            </a:endParaRPr>
          </a:p>
          <a:p>
            <a:pPr eaLnBrk="0" hangingPunct="0"/>
            <a:r>
              <a:rPr lang="en-US" altLang="tr-TR" sz="2200">
                <a:solidFill>
                  <a:schemeClr val="tx2"/>
                </a:solidFill>
                <a:latin typeface="Monotype Sorts" pitchFamily="2" charset="2"/>
              </a:rPr>
              <a:t>C</a:t>
            </a:r>
            <a:r>
              <a:rPr lang="en-US" altLang="tr-TR" sz="2200">
                <a:solidFill>
                  <a:schemeClr val="tx2"/>
                </a:solidFill>
              </a:rPr>
              <a:t> 24 saat sonra kalp krizi tehlikeniz azalacak.</a:t>
            </a:r>
          </a:p>
          <a:p>
            <a:pPr eaLnBrk="0" hangingPunct="0"/>
            <a:endParaRPr lang="en-US" altLang="tr-TR" sz="2200">
              <a:solidFill>
                <a:schemeClr val="tx2"/>
              </a:solidFill>
            </a:endParaRPr>
          </a:p>
          <a:p>
            <a:pPr eaLnBrk="0" hangingPunct="0"/>
            <a:r>
              <a:rPr lang="en-US" altLang="tr-TR" sz="2200">
                <a:solidFill>
                  <a:schemeClr val="tx2"/>
                </a:solidFill>
                <a:latin typeface="Monotype Sorts" pitchFamily="2" charset="2"/>
              </a:rPr>
              <a:t>C</a:t>
            </a:r>
            <a:r>
              <a:rPr lang="en-US" altLang="tr-TR" sz="2200">
                <a:solidFill>
                  <a:schemeClr val="tx2"/>
                </a:solidFill>
              </a:rPr>
              <a:t> 48 saat sonra sinir uçlarınız yenilenmeye başlayacak.</a:t>
            </a:r>
          </a:p>
          <a:p>
            <a:pPr eaLnBrk="0" hangingPunct="0"/>
            <a:endParaRPr lang="en-US" altLang="tr-TR" sz="2200">
              <a:solidFill>
                <a:schemeClr val="tx2"/>
              </a:solidFill>
            </a:endParaRPr>
          </a:p>
          <a:p>
            <a:pPr eaLnBrk="0" hangingPunct="0"/>
            <a:r>
              <a:rPr lang="en-US" altLang="tr-TR" sz="2200">
                <a:solidFill>
                  <a:schemeClr val="tx2"/>
                </a:solidFill>
                <a:latin typeface="Monotype Sorts" pitchFamily="2" charset="2"/>
              </a:rPr>
              <a:t>C</a:t>
            </a:r>
            <a:r>
              <a:rPr lang="en-US" altLang="tr-TR" sz="2200">
                <a:solidFill>
                  <a:schemeClr val="tx2"/>
                </a:solidFill>
              </a:rPr>
              <a:t> 2 hafta – 3 ay sonra kan dolaşımınız dengeye girecek. </a:t>
            </a:r>
          </a:p>
          <a:p>
            <a:pPr eaLnBrk="0" hangingPunct="0"/>
            <a:r>
              <a:rPr lang="en-US" altLang="tr-TR" sz="2200">
                <a:solidFill>
                  <a:schemeClr val="tx2"/>
                </a:solidFill>
              </a:rPr>
              <a:t>Akciğerlerinizin fonksiyonu %30 oranında iyileşecek.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52400" y="152400"/>
          <a:ext cx="762000" cy="598488"/>
        </p:xfrm>
        <a:graphic>
          <a:graphicData uri="http://schemas.openxmlformats.org/presentationml/2006/ole">
            <p:oleObj spid="_x0000_s23554" name="Clip" r:id="rId3" imgW="790956" imgH="621792" progId="">
              <p:embed/>
            </p:oleObj>
          </a:graphicData>
        </a:graphic>
      </p:graphicFrame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0" y="1449388"/>
            <a:ext cx="68580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tr-TR" sz="2400">
                <a:solidFill>
                  <a:schemeClr val="tx2"/>
                </a:solidFill>
                <a:latin typeface="Arial (PCL6)" pitchFamily="34" charset="0"/>
              </a:rPr>
              <a:t>ÇOK YANLIŞ DÜŞÜNÜYORSUNUZ!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8077200" y="56388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tr-TR" sz="1200" b="1">
                <a:solidFill>
                  <a:srgbClr val="FF3300"/>
                </a:solidFill>
                <a:latin typeface="Arial (PCL6)" pitchFamily="34" charset="0"/>
              </a:rPr>
              <a:t>Devam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22288" y="2393950"/>
            <a:ext cx="685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tr-TR" sz="2000">
                <a:solidFill>
                  <a:schemeClr val="tx2"/>
                </a:solidFill>
                <a:latin typeface="Arial (PCL6)" pitchFamily="34" charset="0"/>
              </a:rPr>
              <a:t>SİGARAYI  ŞU AN BIRAKSANIZ:</a:t>
            </a: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8077200" y="5943600"/>
          <a:ext cx="762000" cy="588963"/>
        </p:xfrm>
        <a:graphic>
          <a:graphicData uri="http://schemas.openxmlformats.org/presentationml/2006/ole">
            <p:oleObj spid="_x0000_s23555" name="Clip" r:id="rId4" imgW="1506017" imgH="1164031" progId="">
              <p:embed/>
            </p:oleObj>
          </a:graphicData>
        </a:graphic>
      </p:graphicFrame>
      <p:sp>
        <p:nvSpPr>
          <p:cNvPr id="8909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914400" cy="762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0" y="1433513"/>
            <a:ext cx="7924800" cy="54244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altLang="tr-TR" sz="2000"/>
          </a:p>
          <a:p>
            <a:pPr eaLnBrk="0" hangingPunct="0"/>
            <a:r>
              <a:rPr lang="en-US" altLang="tr-TR" sz="2200">
                <a:solidFill>
                  <a:srgbClr val="FF0000"/>
                </a:solidFill>
                <a:latin typeface="Monotype Sorts" pitchFamily="2" charset="2"/>
              </a:rPr>
              <a:t>C</a:t>
            </a:r>
            <a:r>
              <a:rPr lang="en-US" altLang="tr-TR" sz="2000">
                <a:solidFill>
                  <a:srgbClr val="FF0000"/>
                </a:solidFill>
              </a:rPr>
              <a:t> 1 – 9 ay sonra öksürük krizleri, bitkinlik, kısa kısa nefes almalarınız azalacak. Akciğerleriniz temizlenecek ve enfeksiyon tehlikeniz azalacak.</a:t>
            </a:r>
          </a:p>
          <a:p>
            <a:pPr eaLnBrk="0" hangingPunct="0"/>
            <a:endParaRPr lang="en-US" altLang="tr-TR" sz="2000">
              <a:solidFill>
                <a:srgbClr val="FF0000"/>
              </a:solidFill>
            </a:endParaRPr>
          </a:p>
          <a:p>
            <a:pPr eaLnBrk="0" hangingPunct="0"/>
            <a:r>
              <a:rPr lang="en-US" altLang="tr-TR" sz="2200">
                <a:solidFill>
                  <a:srgbClr val="FF0000"/>
                </a:solidFill>
                <a:latin typeface="Monotype Sorts" pitchFamily="2" charset="2"/>
              </a:rPr>
              <a:t>C</a:t>
            </a:r>
            <a:r>
              <a:rPr lang="en-US" altLang="tr-TR" sz="2000">
                <a:solidFill>
                  <a:srgbClr val="FF0000"/>
                </a:solidFill>
              </a:rPr>
              <a:t> 1 yıl sonra koroner yetmezliği tehlikeniz sigara içenlere oranla yarı yarıya azalacak.</a:t>
            </a:r>
          </a:p>
          <a:p>
            <a:pPr eaLnBrk="0" hangingPunct="0"/>
            <a:endParaRPr lang="en-US" altLang="tr-TR" sz="2000">
              <a:solidFill>
                <a:srgbClr val="FF0000"/>
              </a:solidFill>
            </a:endParaRPr>
          </a:p>
          <a:p>
            <a:pPr eaLnBrk="0" hangingPunct="0"/>
            <a:r>
              <a:rPr lang="en-US" altLang="tr-TR" sz="2200">
                <a:solidFill>
                  <a:srgbClr val="FF0000"/>
                </a:solidFill>
                <a:latin typeface="Monotype Sorts" pitchFamily="2" charset="2"/>
              </a:rPr>
              <a:t>C</a:t>
            </a:r>
            <a:r>
              <a:rPr lang="en-US" altLang="tr-TR" sz="2000">
                <a:solidFill>
                  <a:srgbClr val="FF0000"/>
                </a:solidFill>
              </a:rPr>
              <a:t> 5 yıl sonra akciğer kanserinden ölme tehlikeniz yarı yarıya azalacak.</a:t>
            </a:r>
          </a:p>
          <a:p>
            <a:pPr eaLnBrk="0" hangingPunct="0"/>
            <a:endParaRPr lang="en-US" altLang="tr-TR" sz="2000">
              <a:solidFill>
                <a:srgbClr val="FF0000"/>
              </a:solidFill>
            </a:endParaRPr>
          </a:p>
          <a:p>
            <a:pPr eaLnBrk="0" hangingPunct="0"/>
            <a:r>
              <a:rPr lang="en-US" altLang="tr-TR" sz="2200">
                <a:solidFill>
                  <a:srgbClr val="FF0000"/>
                </a:solidFill>
                <a:latin typeface="Monotype Sorts" pitchFamily="2" charset="2"/>
              </a:rPr>
              <a:t>C</a:t>
            </a:r>
            <a:r>
              <a:rPr lang="en-US" altLang="tr-TR" sz="2000">
                <a:solidFill>
                  <a:srgbClr val="FF0000"/>
                </a:solidFill>
              </a:rPr>
              <a:t> 10 yıl sonra akciğer kanseri tehlikeniz, içmeyenlerin düzeyine gelecek.</a:t>
            </a:r>
          </a:p>
          <a:p>
            <a:pPr eaLnBrk="0" hangingPunct="0"/>
            <a:endParaRPr lang="en-US" altLang="tr-TR" sz="2000">
              <a:solidFill>
                <a:srgbClr val="FF0000"/>
              </a:solidFill>
            </a:endParaRPr>
          </a:p>
          <a:p>
            <a:pPr eaLnBrk="0" hangingPunct="0"/>
            <a:r>
              <a:rPr lang="en-US" altLang="tr-TR" sz="2200">
                <a:solidFill>
                  <a:srgbClr val="FF0000"/>
                </a:solidFill>
                <a:latin typeface="Monotype Sorts" pitchFamily="2" charset="2"/>
              </a:rPr>
              <a:t>C</a:t>
            </a:r>
            <a:r>
              <a:rPr lang="en-US" altLang="tr-TR" sz="2000">
                <a:solidFill>
                  <a:srgbClr val="FF0000"/>
                </a:solidFill>
              </a:rPr>
              <a:t> 15 yıl sonra koroner yetmezliği tehlikeniz sigara içmeyenlerin seviyesine inecek.</a:t>
            </a:r>
            <a:br>
              <a:rPr lang="en-US" altLang="tr-TR" sz="2000">
                <a:solidFill>
                  <a:srgbClr val="FF0000"/>
                </a:solidFill>
              </a:rPr>
            </a:br>
            <a:endParaRPr lang="en-US" altLang="tr-TR" sz="2000">
              <a:solidFill>
                <a:srgbClr val="FF0000"/>
              </a:solidFill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52400" y="152400"/>
          <a:ext cx="762000" cy="598488"/>
        </p:xfrm>
        <a:graphic>
          <a:graphicData uri="http://schemas.openxmlformats.org/presentationml/2006/ole">
            <p:oleObj spid="_x0000_s24578" name="Clip" r:id="rId3" imgW="790956" imgH="621792" progId="">
              <p:embed/>
            </p:oleObj>
          </a:graphicData>
        </a:graphic>
      </p:graphicFrame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8077200" y="56388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tr-TR" sz="1200" b="1">
                <a:solidFill>
                  <a:srgbClr val="FF3300"/>
                </a:solidFill>
                <a:latin typeface="Arial (PCL6)" pitchFamily="34" charset="0"/>
              </a:rPr>
              <a:t>Devam</a:t>
            </a:r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8077200" y="5943600"/>
          <a:ext cx="762000" cy="588963"/>
        </p:xfrm>
        <a:graphic>
          <a:graphicData uri="http://schemas.openxmlformats.org/presentationml/2006/ole">
            <p:oleObj spid="_x0000_s24579" name="Clip" r:id="rId4" imgW="1506017" imgH="1164031" progId="">
              <p:embed/>
            </p:oleObj>
          </a:graphicData>
        </a:graphic>
      </p:graphicFrame>
      <p:sp>
        <p:nvSpPr>
          <p:cNvPr id="90118" name="AutoShape 6">
            <a:hlinkClick r:id="rId5" action="ppaction://hlinksldjump" highlightClick="1">
              <a:snd r:embed="rId6" name="T009800A.WAV"/>
            </a:hlinkClick>
          </p:cNvPr>
          <p:cNvSpPr>
            <a:spLocks noChangeArrowheads="1"/>
          </p:cNvSpPr>
          <p:nvPr/>
        </p:nvSpPr>
        <p:spPr bwMode="auto">
          <a:xfrm>
            <a:off x="8001000" y="5867400"/>
            <a:ext cx="914400" cy="762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179388" y="1557338"/>
            <a:ext cx="8424862" cy="7254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SAĞLIĞA ZARARLI ALIŞKANLIKLAR</a:t>
            </a:r>
          </a:p>
        </p:txBody>
      </p:sp>
      <p:sp>
        <p:nvSpPr>
          <p:cNvPr id="8195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468313" y="2565400"/>
            <a:ext cx="7715250" cy="2765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sz="2800" dirty="0" smtClean="0">
                <a:solidFill>
                  <a:srgbClr val="802AA6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Sa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ğ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ığı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olumsuz yönde etkileyen,zararl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oldu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ğ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u bilindi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ğ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 halde kolay kolay vazgeçilemeyen al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ış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kanl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klara sa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ğ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ığ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	zararl</a:t>
            </a:r>
            <a:r>
              <a:rPr lang="tr-TR" sz="2800" b="1" dirty="0" smtClean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al</a:t>
            </a:r>
            <a:r>
              <a:rPr lang="tr-TR" sz="2800" b="1" dirty="0" smtClean="0">
                <a:solidFill>
                  <a:schemeClr val="bg1"/>
                </a:solidFill>
                <a:latin typeface="Arial" charset="0"/>
              </a:rPr>
              <a:t>ış</a:t>
            </a: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kanl</a:t>
            </a:r>
            <a:r>
              <a:rPr lang="tr-TR" sz="2800" b="1" dirty="0" smtClean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klar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denir.</a:t>
            </a:r>
            <a:r>
              <a:rPr lang="tr-TR" sz="2800" dirty="0" smtClean="0">
                <a:solidFill>
                  <a:srgbClr val="A8286B"/>
                </a:solidFill>
                <a:latin typeface="Arial" charset="0"/>
              </a:rPr>
              <a:t/>
            </a:r>
            <a:br>
              <a:rPr lang="tr-TR" sz="2800" dirty="0" smtClean="0">
                <a:solidFill>
                  <a:srgbClr val="A8286B"/>
                </a:solidFill>
                <a:latin typeface="Arial" charset="0"/>
              </a:rPr>
            </a:br>
            <a:endParaRPr lang="tr-TR" sz="2800" dirty="0" smtClean="0">
              <a:solidFill>
                <a:srgbClr val="A8286B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14366" y="2537609"/>
            <a:ext cx="871527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8000" b="1" dirty="0" smtClean="0">
                <a:solidFill>
                  <a:schemeClr val="bg1"/>
                </a:solidFill>
                <a:latin typeface="+mn-lt"/>
                <a:ea typeface="Lucida Grande" charset="0"/>
                <a:cs typeface="Andalus" pitchFamily="18" charset="-78"/>
              </a:rPr>
              <a:t>Küresel Bir Sorun</a:t>
            </a:r>
          </a:p>
          <a:p>
            <a:pPr algn="ctr" eaLnBrk="1" hangingPunct="1"/>
            <a:r>
              <a:rPr lang="tr-TR" sz="8000" b="1" dirty="0" smtClean="0">
                <a:solidFill>
                  <a:schemeClr val="bg1"/>
                </a:solidFill>
                <a:latin typeface="+mn-lt"/>
                <a:cs typeface="Andalus" pitchFamily="18" charset="-78"/>
              </a:rPr>
              <a:t>Alkol</a:t>
            </a:r>
            <a:endParaRPr lang="tr-TR" sz="115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825650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395537" y="1196752"/>
            <a:ext cx="874846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Alkol renksiz, kokulu ve acı bir sıvıdır. Çok yanıcı bir maddedir ve kuvvetli ısı verir. </a:t>
            </a:r>
            <a:r>
              <a:rPr lang="tr-TR" altLang="tr-T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Bazı füze motorlarında yakıt olarak kullanılır.</a:t>
            </a:r>
          </a:p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Alkolün sadece </a:t>
            </a:r>
            <a:r>
              <a:rPr lang="tr-TR" altLang="tr-TR" sz="2800" b="1" dirty="0" smtClean="0">
                <a:solidFill>
                  <a:srgbClr val="FFFF00"/>
                </a:solidFill>
                <a:latin typeface="+mn-lt"/>
                <a:ea typeface="Lucida Grande" charset="0"/>
                <a:cs typeface="Andalus" pitchFamily="18" charset="-78"/>
              </a:rPr>
              <a:t>etanol</a:t>
            </a: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 olan türü içki olarak kullanılır.</a:t>
            </a:r>
          </a:p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Diğer maddelere geçişte ve çoklu madde kullanımında etkilidir.</a:t>
            </a:r>
          </a:p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Kullanım yaşı günden güne düşmektedir.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3600" b="1" dirty="0" smtClean="0">
                <a:solidFill>
                  <a:srgbClr val="C00000"/>
                </a:solidFill>
                <a:latin typeface="+mn-lt"/>
                <a:ea typeface="Lucida Grande" charset="0"/>
                <a:cs typeface="Andalus" pitchFamily="18" charset="-78"/>
              </a:rPr>
              <a:t>Alkol Hakkında…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977667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16024" y="1196752"/>
            <a:ext cx="874846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Gençlerin </a:t>
            </a:r>
            <a:r>
              <a:rPr lang="tr-TR" altLang="tr-TR" sz="3200" b="1" dirty="0">
                <a:latin typeface="+mn-lt"/>
                <a:ea typeface="Lucida Grande" charset="0"/>
                <a:cs typeface="Andalus" pitchFamily="18" charset="-78"/>
              </a:rPr>
              <a:t>tüketmeyi en çok </a:t>
            </a:r>
            <a:r>
              <a:rPr lang="tr-TR" altLang="tr-TR" sz="3200" b="1" dirty="0" smtClean="0">
                <a:latin typeface="+mn-lt"/>
                <a:ea typeface="Lucida Grande" charset="0"/>
                <a:cs typeface="Andalus" pitchFamily="18" charset="-78"/>
              </a:rPr>
              <a:t>«sevdikleri</a:t>
            </a: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» </a:t>
            </a: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ve problem olarak gördükleri bağımlılık yapıcı maddelerin en başında alkol geliyor</a:t>
            </a: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.</a:t>
            </a:r>
          </a:p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Birçok </a:t>
            </a: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gencin hayatına mal olduğundan (diğer bütün uyuşturucuların toplamından daha fazla),</a:t>
            </a:r>
            <a:r>
              <a:rPr lang="tr-TR" altLang="tr-TR" b="1" dirty="0">
                <a:latin typeface="+mn-lt"/>
                <a:ea typeface="Lucida Grande" charset="0"/>
                <a:cs typeface="Andalus" pitchFamily="18" charset="-78"/>
              </a:rPr>
              <a:t> </a:t>
            </a: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aileler alkol kullanımına endişeyle </a:t>
            </a: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bakıyor.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800" b="1" dirty="0" smtClean="0">
                <a:solidFill>
                  <a:schemeClr val="bg1"/>
                </a:solidFill>
                <a:latin typeface="+mn-lt"/>
                <a:ea typeface="Lucida Grande" charset="0"/>
                <a:cs typeface="Andalus" pitchFamily="18" charset="-78"/>
              </a:rPr>
              <a:t>Yapılan Araştırmalar Gösteriyor ki…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770757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071538" y="2071678"/>
            <a:ext cx="39310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Alkolün Kötüye Kullanımı</a:t>
            </a:r>
            <a:endParaRPr lang="tr-TR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407" y="3214686"/>
            <a:ext cx="8787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Alkolün zarar </a:t>
            </a:r>
            <a:r>
              <a:rPr lang="tr-TR" sz="2800" b="1" dirty="0">
                <a:solidFill>
                  <a:schemeClr val="bg1"/>
                </a:solidFill>
                <a:latin typeface="+mn-lt"/>
              </a:rPr>
              <a:t>verici boyutta kullanılmasını ifade eder</a:t>
            </a:r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43745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3897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Alkolün Kötüye Kullanımı</a:t>
            </a:r>
            <a:endParaRPr lang="tr-TR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021" y="1196752"/>
            <a:ext cx="8787593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Şu dört maddeden biri görülüyorsa kötüye kullanım söz konusu demektir: </a:t>
            </a:r>
          </a:p>
          <a:p>
            <a:pPr marL="514350" lvl="1" indent="-514350">
              <a:spcBef>
                <a:spcPts val="1000"/>
              </a:spcBef>
              <a:spcAft>
                <a:spcPts val="1000"/>
              </a:spcAft>
              <a:buAutoNum type="arabicPeriod"/>
            </a:pPr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İşte</a:t>
            </a:r>
            <a:r>
              <a:rPr lang="tr-TR" sz="2800" b="1" dirty="0">
                <a:solidFill>
                  <a:schemeClr val="bg1"/>
                </a:solidFill>
                <a:latin typeface="+mn-lt"/>
              </a:rPr>
              <a:t>, okulda ya da evde alması gereken başlıca sorumlulukları </a:t>
            </a:r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almama </a:t>
            </a:r>
            <a:r>
              <a:rPr lang="tr-TR" sz="2800" b="1" dirty="0">
                <a:solidFill>
                  <a:schemeClr val="bg1"/>
                </a:solidFill>
                <a:latin typeface="+mn-lt"/>
              </a:rPr>
              <a:t>ile sonuçlanan yineleyici biçimde </a:t>
            </a:r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kullanım</a:t>
            </a:r>
            <a:br>
              <a:rPr lang="tr-TR" sz="2800" b="1" dirty="0" smtClean="0">
                <a:solidFill>
                  <a:schemeClr val="bg1"/>
                </a:solidFill>
                <a:latin typeface="+mn-lt"/>
              </a:rPr>
            </a:br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  <a:latin typeface="+mn-lt"/>
              </a:rPr>
              <a:t>Alkol </a:t>
            </a:r>
            <a:r>
              <a:rPr lang="tr-TR" sz="2000" b="1" dirty="0">
                <a:solidFill>
                  <a:schemeClr val="bg1"/>
                </a:solidFill>
                <a:latin typeface="+mn-lt"/>
              </a:rPr>
              <a:t>kullanımı nedeniyle okula gidememe, okulu </a:t>
            </a:r>
            <a:r>
              <a:rPr lang="tr-TR" sz="2000" b="1" dirty="0" smtClean="0">
                <a:solidFill>
                  <a:schemeClr val="bg1"/>
                </a:solidFill>
                <a:latin typeface="+mn-lt"/>
              </a:rPr>
              <a:t>asma vb.</a:t>
            </a:r>
            <a:endParaRPr lang="tr-TR" sz="2000" b="1" dirty="0">
              <a:solidFill>
                <a:schemeClr val="bg1"/>
              </a:solidFill>
              <a:latin typeface="+mn-lt"/>
            </a:endParaRPr>
          </a:p>
          <a:p>
            <a:pPr lvl="1" indent="-457200">
              <a:spcBef>
                <a:spcPts val="1000"/>
              </a:spcBef>
              <a:spcAft>
                <a:spcPts val="1000"/>
              </a:spcAft>
              <a:buAutoNum type="arabicPeriod"/>
            </a:pPr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Fiziksel </a:t>
            </a:r>
            <a:r>
              <a:rPr lang="tr-TR" sz="2800" b="1" dirty="0">
                <a:solidFill>
                  <a:schemeClr val="bg1"/>
                </a:solidFill>
                <a:latin typeface="+mn-lt"/>
              </a:rPr>
              <a:t>olarak tehlikeli durumlarda </a:t>
            </a:r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yineleyici biçimde kullanım</a:t>
            </a:r>
            <a:r>
              <a:rPr lang="tr-TR" sz="2800" b="1" dirty="0">
                <a:solidFill>
                  <a:schemeClr val="bg1"/>
                </a:solidFill>
                <a:latin typeface="+mn-lt"/>
              </a:rPr>
              <a:t/>
            </a:r>
            <a:br>
              <a:rPr lang="tr-TR" sz="2800" b="1" dirty="0">
                <a:solidFill>
                  <a:schemeClr val="bg1"/>
                </a:solidFill>
                <a:latin typeface="+mn-lt"/>
              </a:rPr>
            </a:br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  <a:latin typeface="+mn-lt"/>
              </a:rPr>
              <a:t>Alkollüyken </a:t>
            </a:r>
            <a:r>
              <a:rPr lang="tr-TR" sz="2000" b="1" dirty="0">
                <a:solidFill>
                  <a:schemeClr val="bg1"/>
                </a:solidFill>
                <a:latin typeface="+mn-lt"/>
              </a:rPr>
              <a:t>araba </a:t>
            </a:r>
            <a:r>
              <a:rPr lang="tr-TR" sz="2000" b="1" dirty="0" smtClean="0">
                <a:solidFill>
                  <a:schemeClr val="bg1"/>
                </a:solidFill>
                <a:latin typeface="+mn-lt"/>
              </a:rPr>
              <a:t>kullanma</a:t>
            </a:r>
            <a:r>
              <a:rPr lang="tr-TR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  <a:latin typeface="+mn-lt"/>
              </a:rPr>
              <a:t>vb.</a:t>
            </a:r>
            <a:endParaRPr lang="tr-TR" sz="20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67388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45368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Alkolün Kötüye Kullanımı</a:t>
            </a:r>
            <a:endParaRPr lang="tr-T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021" y="1196752"/>
            <a:ext cx="8787593" cy="552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 smtClean="0">
                <a:latin typeface="+mn-lt"/>
              </a:rPr>
              <a:t>Şu dört maddeden biri görülüyorsa kötüye kullanım söz konusu demektir: </a:t>
            </a:r>
          </a:p>
          <a:p>
            <a:pPr marL="514350" lvl="1" indent="-514350">
              <a:spcBef>
                <a:spcPts val="100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tr-TR" sz="2800" b="1" dirty="0" smtClean="0">
                <a:latin typeface="+mn-lt"/>
              </a:rPr>
              <a:t>Alkol </a:t>
            </a:r>
            <a:r>
              <a:rPr lang="tr-TR" sz="2800" b="1" dirty="0">
                <a:latin typeface="+mn-lt"/>
              </a:rPr>
              <a:t>ile ilişkili yineleyici biçimde ortaya çıkan yasal </a:t>
            </a:r>
            <a:r>
              <a:rPr lang="tr-TR" sz="2800" b="1" dirty="0" smtClean="0">
                <a:latin typeface="+mn-lt"/>
              </a:rPr>
              <a:t>sorunlar </a:t>
            </a:r>
            <a:r>
              <a:rPr lang="tr-TR" sz="2800" b="1" dirty="0">
                <a:latin typeface="+mn-lt"/>
              </a:rPr>
              <a:t/>
            </a:r>
            <a:br>
              <a:rPr lang="tr-TR" sz="2800" b="1" dirty="0">
                <a:latin typeface="+mn-lt"/>
              </a:rPr>
            </a:br>
            <a:r>
              <a:rPr lang="tr-TR" sz="2800" b="1" dirty="0" smtClean="0">
                <a:latin typeface="+mn-lt"/>
              </a:rPr>
              <a:t>	</a:t>
            </a:r>
            <a:r>
              <a:rPr lang="tr-TR" sz="2000" b="1" dirty="0" smtClean="0">
                <a:latin typeface="+mn-lt"/>
              </a:rPr>
              <a:t>Alkol </a:t>
            </a:r>
            <a:r>
              <a:rPr lang="tr-TR" sz="2000" b="1" dirty="0">
                <a:latin typeface="+mn-lt"/>
              </a:rPr>
              <a:t>alımı sonucunda davranış bozukluklarına bağlı </a:t>
            </a:r>
            <a:r>
              <a:rPr lang="tr-TR" sz="2000" b="1" dirty="0" smtClean="0">
                <a:latin typeface="+mn-lt"/>
              </a:rPr>
              <a:t>tutuklanmalar</a:t>
            </a:r>
            <a:r>
              <a:rPr lang="tr-TR" sz="2000" b="1" dirty="0">
                <a:latin typeface="+mn-lt"/>
              </a:rPr>
              <a:t> </a:t>
            </a:r>
            <a:r>
              <a:rPr lang="tr-TR" sz="2000" b="1" dirty="0" smtClean="0">
                <a:latin typeface="+mn-lt"/>
              </a:rPr>
              <a:t>vb.</a:t>
            </a:r>
            <a:endParaRPr lang="tr-TR" sz="2000" b="1" dirty="0">
              <a:latin typeface="+mn-lt"/>
            </a:endParaRPr>
          </a:p>
          <a:p>
            <a:pPr marL="514350" lvl="1" indent="-514350">
              <a:spcBef>
                <a:spcPts val="100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tr-TR" sz="2800" b="1" dirty="0" smtClean="0">
                <a:latin typeface="+mn-lt"/>
              </a:rPr>
              <a:t>Alkol etkilerinin </a:t>
            </a:r>
            <a:r>
              <a:rPr lang="tr-TR" sz="2800" b="1" dirty="0">
                <a:latin typeface="+mn-lt"/>
              </a:rPr>
              <a:t>neden olduğu ya da alevlendirdiği sürekli ya da yineleyici toplumsal ya da kişiler arası sorunlara karşın sürekli </a:t>
            </a:r>
            <a:r>
              <a:rPr lang="tr-TR" sz="2800" b="1" dirty="0" smtClean="0">
                <a:latin typeface="+mn-lt"/>
              </a:rPr>
              <a:t>kullanım </a:t>
            </a:r>
            <a:r>
              <a:rPr lang="tr-TR" sz="2800" b="1" dirty="0">
                <a:latin typeface="+mn-lt"/>
              </a:rPr>
              <a:t/>
            </a:r>
            <a:br>
              <a:rPr lang="tr-TR" sz="2800" b="1" dirty="0">
                <a:latin typeface="+mn-lt"/>
              </a:rPr>
            </a:br>
            <a:r>
              <a:rPr lang="tr-TR" sz="2800" b="1" dirty="0" smtClean="0">
                <a:latin typeface="+mn-lt"/>
              </a:rPr>
              <a:t>	</a:t>
            </a:r>
            <a:r>
              <a:rPr lang="tr-TR" sz="2000" b="1" dirty="0" smtClean="0">
                <a:latin typeface="+mn-lt"/>
              </a:rPr>
              <a:t>Sarhoşluğun </a:t>
            </a:r>
            <a:r>
              <a:rPr lang="tr-TR" sz="2000" b="1" dirty="0">
                <a:latin typeface="+mn-lt"/>
              </a:rPr>
              <a:t>sonuçları hakkında eşle </a:t>
            </a:r>
            <a:r>
              <a:rPr lang="tr-TR" sz="2000" b="1" dirty="0" smtClean="0">
                <a:latin typeface="+mn-lt"/>
              </a:rPr>
              <a:t>yapılan </a:t>
            </a:r>
            <a:r>
              <a:rPr lang="tr-TR" sz="2000" b="1" dirty="0">
                <a:latin typeface="+mn-lt"/>
              </a:rPr>
              <a:t>tartışmalar, </a:t>
            </a:r>
            <a:r>
              <a:rPr lang="tr-TR" sz="2000" b="1" dirty="0" smtClean="0">
                <a:latin typeface="+mn-lt"/>
              </a:rPr>
              <a:t>fiziksel kavgalar 	vb.</a:t>
            </a:r>
            <a:endParaRPr lang="tr-TR" sz="2000" b="1" dirty="0">
              <a:latin typeface="+mn-lt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51804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3321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54013" indent="-354013"/>
            <a:r>
              <a:rPr lang="tr-TR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Unutmayın!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rgbClr val="FFFF00"/>
                </a:solidFill>
                <a:latin typeface="+mn-lt"/>
              </a:rPr>
              <a:t>Bağımlılık alkolün yol açabileceği zararlardan sadece      </a:t>
            </a:r>
            <a:r>
              <a:rPr lang="tr-TR" sz="2800" b="1" dirty="0" smtClean="0">
                <a:solidFill>
                  <a:srgbClr val="FFFF00"/>
                </a:solidFill>
                <a:latin typeface="+mn-lt"/>
              </a:rPr>
              <a:t>biridir.</a:t>
            </a:r>
            <a:endParaRPr lang="tr-TR" sz="2800" b="1" dirty="0">
              <a:solidFill>
                <a:srgbClr val="FFFF00"/>
              </a:solidFill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rgbClr val="FFFF00"/>
                </a:solidFill>
                <a:latin typeface="+mn-lt"/>
              </a:rPr>
              <a:t>Alkolün pek çok zararı, bağımlı olmadan da meydana gelebilir.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742364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785786" y="928670"/>
            <a:ext cx="1857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54013" indent="-354013"/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Alkol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034" y="2000240"/>
            <a:ext cx="7181061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Kendini kontrol etmeyi azaltır.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Yaşanan durumları farklı algılatır.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Tehlikeyi algılamayı zorlaştırır.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427546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395537" y="1196752"/>
            <a:ext cx="874846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rgbClr val="002060"/>
                </a:solidFill>
                <a:latin typeface="+mn-lt"/>
                <a:ea typeface="Lucida Grande" charset="0"/>
                <a:cs typeface="Andalus" pitchFamily="18" charset="-78"/>
              </a:rPr>
              <a:t>Dünyada yaklaşık 2 milyar kişi tarafından tüketilmektedir.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rgbClr val="002060"/>
                </a:solidFill>
                <a:latin typeface="+mn-lt"/>
                <a:ea typeface="Lucida Grande" charset="0"/>
                <a:cs typeface="Andalus" pitchFamily="18" charset="-78"/>
              </a:rPr>
              <a:t>Dünyada yaklaşık 76 milyon kişi bağımlıdır.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rgbClr val="002060"/>
                </a:solidFill>
                <a:latin typeface="+mn-lt"/>
                <a:ea typeface="Lucida Grande" charset="0"/>
                <a:cs typeface="Andalus" pitchFamily="18" charset="-78"/>
              </a:rPr>
              <a:t>Yılda 1.8 milyon kişi alkol yüzünden hayatını kaybetmektedir.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rgbClr val="002060"/>
                </a:solidFill>
                <a:latin typeface="+mn-lt"/>
                <a:ea typeface="Lucida Grande" charset="0"/>
                <a:cs typeface="Andalus" pitchFamily="18" charset="-78"/>
              </a:rPr>
              <a:t>Ülkemizde kullanıcı sayısı 17 milyon civarındadır.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rgbClr val="002060"/>
                </a:solidFill>
                <a:latin typeface="+mn-lt"/>
                <a:ea typeface="Lucida Grande" charset="0"/>
                <a:cs typeface="Andalus" pitchFamily="18" charset="-78"/>
              </a:rPr>
              <a:t>Ortalama bir kullanıcı yılda 4 </a:t>
            </a:r>
            <a:r>
              <a:rPr lang="tr-TR" altLang="tr-TR" sz="2800" b="1" dirty="0" err="1" smtClean="0">
                <a:solidFill>
                  <a:srgbClr val="002060"/>
                </a:solidFill>
                <a:latin typeface="+mn-lt"/>
                <a:ea typeface="Lucida Grande" charset="0"/>
                <a:cs typeface="Andalus" pitchFamily="18" charset="-78"/>
              </a:rPr>
              <a:t>lt</a:t>
            </a:r>
            <a:r>
              <a:rPr lang="tr-TR" altLang="tr-TR" sz="2800" b="1" dirty="0" smtClean="0">
                <a:solidFill>
                  <a:srgbClr val="002060"/>
                </a:solidFill>
                <a:latin typeface="+mn-lt"/>
                <a:ea typeface="Lucida Grande" charset="0"/>
                <a:cs typeface="Andalus" pitchFamily="18" charset="-78"/>
              </a:rPr>
              <a:t>. / 13 kutu bira tüketir.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800" b="1" dirty="0" smtClean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Sayılarla Alkol Bağımlılığı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452834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7635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4013" indent="-354013"/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Alkol Kullanımında Evreler: </a:t>
            </a:r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Erken Evre</a:t>
            </a:r>
            <a:endParaRPr lang="tr-T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113" y="1350965"/>
            <a:ext cx="878759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latin typeface="+mn-lt"/>
              </a:rPr>
              <a:t>İlk denemeler 12-15 yaş </a:t>
            </a:r>
            <a:r>
              <a:rPr lang="tr-TR" sz="2800" b="1" dirty="0" smtClean="0">
                <a:latin typeface="+mn-lt"/>
              </a:rPr>
              <a:t>civarında başlar.</a:t>
            </a:r>
            <a:endParaRPr lang="tr-TR" sz="2800" b="1" dirty="0">
              <a:latin typeface="+mn-lt"/>
            </a:endParaRP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latin typeface="+mn-lt"/>
              </a:rPr>
              <a:t>Zaman içinde </a:t>
            </a:r>
            <a:r>
              <a:rPr lang="tr-TR" sz="2800" b="1" dirty="0" smtClean="0">
                <a:latin typeface="+mn-lt"/>
              </a:rPr>
              <a:t>sıklaşır.</a:t>
            </a:r>
            <a:endParaRPr lang="tr-TR" sz="2800" b="1" dirty="0">
              <a:latin typeface="+mn-lt"/>
            </a:endParaRP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latin typeface="+mn-lt"/>
              </a:rPr>
              <a:t>Gencin temel </a:t>
            </a:r>
            <a:r>
              <a:rPr lang="tr-TR" sz="2800" b="1" dirty="0" smtClean="0">
                <a:latin typeface="+mn-lt"/>
              </a:rPr>
              <a:t>«baş </a:t>
            </a:r>
            <a:r>
              <a:rPr lang="tr-TR" sz="2800" b="1" dirty="0">
                <a:latin typeface="+mn-lt"/>
              </a:rPr>
              <a:t>etme </a:t>
            </a:r>
            <a:r>
              <a:rPr lang="tr-TR" sz="2800" b="1" dirty="0" smtClean="0">
                <a:latin typeface="+mn-lt"/>
              </a:rPr>
              <a:t>mekanizması» hâline </a:t>
            </a:r>
            <a:r>
              <a:rPr lang="tr-TR" sz="2800" b="1" dirty="0">
                <a:latin typeface="+mn-lt"/>
              </a:rPr>
              <a:t>gelir </a:t>
            </a:r>
            <a:r>
              <a:rPr lang="tr-TR" sz="2800" b="1" dirty="0" smtClean="0">
                <a:latin typeface="+mn-lt"/>
              </a:rPr>
              <a:t>.</a:t>
            </a:r>
            <a:endParaRPr lang="tr-TR" sz="2800" b="1" dirty="0">
              <a:latin typeface="+mn-lt"/>
            </a:endParaRP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tr-TR" sz="2800" b="1" dirty="0">
              <a:latin typeface="+mn-lt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Explosion 1 28"/>
          <p:cNvSpPr txBox="1">
            <a:spLocks/>
          </p:cNvSpPr>
          <p:nvPr/>
        </p:nvSpPr>
        <p:spPr>
          <a:xfrm>
            <a:off x="2857488" y="3214686"/>
            <a:ext cx="5572164" cy="300039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rIns="18288" rtlCol="0" anchor="ctr">
            <a:normAutofit fontScale="700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yaşında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alkol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kullanımına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başlayan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gençlerde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alkolik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olma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%43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oranında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9572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Resim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57338"/>
            <a:ext cx="33115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7"/>
          <p:cNvSpPr>
            <a:spLocks noGrp="1"/>
          </p:cNvSpPr>
          <p:nvPr>
            <p:ph type="title"/>
          </p:nvPr>
        </p:nvSpPr>
        <p:spPr>
          <a:xfrm>
            <a:off x="1979613" y="476250"/>
            <a:ext cx="5472112" cy="725488"/>
          </a:xfrm>
          <a:noFill/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401B83"/>
                </a:solidFill>
                <a:latin typeface="Times New Roman" pitchFamily="18" charset="0"/>
              </a:rPr>
              <a:t>	</a:t>
            </a:r>
            <a:r>
              <a:rPr lang="tr-TR" sz="3600" b="1" dirty="0" smtClean="0">
                <a:solidFill>
                  <a:srgbClr val="FF0000"/>
                </a:solidFill>
                <a:latin typeface="Arial" charset="0"/>
              </a:rPr>
              <a:t>BAĞIMLILIK</a:t>
            </a:r>
          </a:p>
        </p:txBody>
      </p:sp>
      <p:sp>
        <p:nvSpPr>
          <p:cNvPr id="10244" name="Rectangle 8"/>
          <p:cNvSpPr>
            <a:spLocks noGrp="1"/>
          </p:cNvSpPr>
          <p:nvPr>
            <p:ph type="body" idx="1"/>
          </p:nvPr>
        </p:nvSpPr>
        <p:spPr>
          <a:xfrm>
            <a:off x="684213" y="1557338"/>
            <a:ext cx="4186237" cy="3989387"/>
          </a:xfrm>
        </p:spPr>
        <p:txBody>
          <a:bodyPr/>
          <a:lstStyle/>
          <a:p>
            <a:pPr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Bağımlılık kişinin kullandığı madde üstünde kontrolünü kaybetmesi ve onsuz bir yaşam sürememeye başlamasıdır.</a:t>
            </a:r>
          </a:p>
          <a:p>
            <a:pPr eaLnBrk="1" hangingPunct="1">
              <a:buFont typeface="Wingdings" pitchFamily="2" charset="2"/>
              <a:buNone/>
            </a:pPr>
            <a:endParaRPr lang="tr-TR" sz="2800" dirty="0" smtClean="0">
              <a:solidFill>
                <a:srgbClr val="A8286B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72667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Alkol Kullanımında Evreler: </a:t>
            </a:r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Orta </a:t>
            </a:r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Evre</a:t>
            </a:r>
            <a:endParaRPr lang="tr-T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113" y="1350965"/>
            <a:ext cx="8787593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2"/>
                </a:solidFill>
                <a:latin typeface="+mn-lt"/>
              </a:rPr>
              <a:t>Olumsuz sonuçlar artmaya </a:t>
            </a:r>
            <a:r>
              <a:rPr lang="tr-TR" sz="2800" b="1" dirty="0" smtClean="0">
                <a:solidFill>
                  <a:schemeClr val="tx2"/>
                </a:solidFill>
                <a:latin typeface="+mn-lt"/>
              </a:rPr>
              <a:t>başlar.</a:t>
            </a:r>
            <a:endParaRPr lang="tr-TR" sz="2800" b="1" dirty="0">
              <a:solidFill>
                <a:schemeClr val="tx2"/>
              </a:solidFill>
              <a:latin typeface="+mn-lt"/>
            </a:endParaRP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2"/>
                </a:solidFill>
                <a:latin typeface="+mn-lt"/>
              </a:rPr>
              <a:t>Öncelikleri ve tutumları </a:t>
            </a:r>
            <a:r>
              <a:rPr lang="tr-TR" sz="2800" b="1" dirty="0" smtClean="0">
                <a:solidFill>
                  <a:schemeClr val="tx2"/>
                </a:solidFill>
                <a:latin typeface="+mn-lt"/>
              </a:rPr>
              <a:t>değişir.</a:t>
            </a:r>
            <a:endParaRPr lang="tr-TR" sz="2800" b="1" dirty="0">
              <a:solidFill>
                <a:schemeClr val="tx2"/>
              </a:solidFill>
              <a:latin typeface="+mn-lt"/>
            </a:endParaRP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2"/>
                </a:solidFill>
                <a:latin typeface="+mn-lt"/>
              </a:rPr>
              <a:t>Okulda, evde, işte </a:t>
            </a:r>
            <a:r>
              <a:rPr lang="tr-TR" sz="2800" b="1" dirty="0" smtClean="0">
                <a:solidFill>
                  <a:schemeClr val="tx2"/>
                </a:solidFill>
                <a:latin typeface="+mn-lt"/>
              </a:rPr>
              <a:t>ruhsal </a:t>
            </a:r>
            <a:r>
              <a:rPr lang="tr-TR" sz="2800" b="1" dirty="0">
                <a:solidFill>
                  <a:schemeClr val="tx2"/>
                </a:solidFill>
                <a:latin typeface="+mn-lt"/>
              </a:rPr>
              <a:t>ve fiziksel sorunlar yaşamaya </a:t>
            </a:r>
            <a:r>
              <a:rPr lang="tr-TR" sz="2800" b="1" dirty="0" smtClean="0">
                <a:solidFill>
                  <a:schemeClr val="tx2"/>
                </a:solidFill>
                <a:latin typeface="+mn-lt"/>
              </a:rPr>
              <a:t>başlar.</a:t>
            </a:r>
            <a:endParaRPr lang="tr-TR" sz="2800" b="1" dirty="0">
              <a:solidFill>
                <a:schemeClr val="tx2"/>
              </a:solidFill>
              <a:latin typeface="+mn-lt"/>
            </a:endParaRP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2"/>
                </a:solidFill>
                <a:latin typeface="+mn-lt"/>
              </a:rPr>
              <a:t>Buna rağmen </a:t>
            </a:r>
            <a:r>
              <a:rPr lang="tr-TR" sz="2800" b="1" dirty="0" smtClean="0">
                <a:solidFill>
                  <a:schemeClr val="tx2"/>
                </a:solidFill>
                <a:latin typeface="+mn-lt"/>
              </a:rPr>
              <a:t>hâlâ </a:t>
            </a:r>
            <a:r>
              <a:rPr lang="tr-TR" sz="2800" b="1" dirty="0">
                <a:solidFill>
                  <a:schemeClr val="tx2"/>
                </a:solidFill>
                <a:latin typeface="+mn-lt"/>
              </a:rPr>
              <a:t>madde kullanımını kontrol edebildiğini </a:t>
            </a:r>
            <a:r>
              <a:rPr lang="tr-TR" sz="2800" b="1" dirty="0" smtClean="0">
                <a:solidFill>
                  <a:schemeClr val="tx2"/>
                </a:solidFill>
                <a:latin typeface="+mn-lt"/>
              </a:rPr>
              <a:t>düşünür.</a:t>
            </a:r>
            <a:endParaRPr lang="tr-TR" sz="2800" b="1" dirty="0">
              <a:solidFill>
                <a:schemeClr val="tx2"/>
              </a:solidFill>
              <a:latin typeface="+mn-lt"/>
            </a:endParaRP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2"/>
                </a:solidFill>
                <a:latin typeface="+mn-lt"/>
              </a:rPr>
              <a:t>Aralar verebilir</a:t>
            </a:r>
            <a:r>
              <a:rPr lang="tr-TR" sz="2800" b="1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sz="2800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339244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71240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Alkol Kullanımında Evreler: </a:t>
            </a:r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İleri Evre</a:t>
            </a:r>
            <a:endParaRPr lang="tr-T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113" y="1350965"/>
            <a:ext cx="8434415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latin typeface="+mn-lt"/>
              </a:rPr>
              <a:t>Olumsuz sonuçlar artar; duygusal acı, düşük benlik saygısı ve yalnızlık duygusu belirginleşir.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</a:pPr>
            <a:endParaRPr lang="tr-TR" sz="1000" b="1" dirty="0" smtClean="0">
              <a:latin typeface="+mn-lt"/>
            </a:endParaRP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 smtClean="0">
                <a:latin typeface="+mn-lt"/>
              </a:rPr>
              <a:t>Sık </a:t>
            </a:r>
            <a:r>
              <a:rPr lang="tr-TR" sz="2800" b="1" dirty="0">
                <a:latin typeface="+mn-lt"/>
              </a:rPr>
              <a:t>kullanım, negatif (ruhsal, fiziksel, ve sosyal) sonuçlar, kendiyle ilgili olumsuz duygular ve artan alkol kullanımı                           sarmalına girer</a:t>
            </a:r>
            <a:r>
              <a:rPr lang="tr-TR" sz="2800" b="1" dirty="0" smtClean="0">
                <a:latin typeface="+mn-lt"/>
              </a:rPr>
              <a:t>.</a:t>
            </a:r>
            <a:endParaRPr lang="tr-TR" sz="2800" b="1" dirty="0">
              <a:latin typeface="+mn-lt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930437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857224" y="214311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3600" b="1" dirty="0" smtClean="0">
                <a:solidFill>
                  <a:srgbClr val="FFC000"/>
                </a:solidFill>
                <a:latin typeface="+mn-lt"/>
                <a:ea typeface="Lucida Grande" charset="0"/>
                <a:cs typeface="Andalus" pitchFamily="18" charset="-78"/>
              </a:rPr>
              <a:t>Alkolik Kime Denir?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9398" name="Picture 6" descr="soru işaret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14752"/>
            <a:ext cx="2847975" cy="1609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360519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lum bright="11000" contrast="-5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Grp="1" noChangeArrowheads="1"/>
          </p:cNvSpPr>
          <p:nvPr>
            <p:ph idx="1"/>
          </p:nvPr>
        </p:nvSpPr>
        <p:spPr bwMode="auto">
          <a:xfrm>
            <a:off x="500034" y="1500174"/>
            <a:ext cx="82296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Alkol bağımlılığı olan kişiler alkolik olarak adlandırılır. </a:t>
            </a:r>
            <a:endParaRPr lang="tr-TR" altLang="tr-TR" sz="2800" b="1" dirty="0" smtClean="0">
              <a:solidFill>
                <a:srgbClr val="FF0000"/>
              </a:solidFill>
              <a:latin typeface="+mn-lt"/>
              <a:ea typeface="Lucida Grande" charset="0"/>
              <a:cs typeface="Andalus" pitchFamily="18" charset="-78"/>
            </a:endParaRP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Alkolik</a:t>
            </a:r>
            <a:r>
              <a:rPr lang="tr-TR" altLang="tr-TR" sz="2800" b="1" dirty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, </a:t>
            </a:r>
            <a:r>
              <a:rPr lang="tr-TR" altLang="tr-TR" sz="2800" b="1" dirty="0" smtClean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çok miktarda </a:t>
            </a:r>
            <a:r>
              <a:rPr lang="tr-TR" altLang="tr-TR" sz="2800" b="1" dirty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ve sıklıkla alkollü içki içen, </a:t>
            </a:r>
            <a:r>
              <a:rPr lang="tr-TR" altLang="tr-TR" sz="2800" b="1" dirty="0" smtClean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bunun sonucunda </a:t>
            </a:r>
            <a:r>
              <a:rPr lang="tr-TR" altLang="tr-TR" sz="2800" b="1" dirty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bedensel</a:t>
            </a:r>
            <a:r>
              <a:rPr lang="tr-TR" altLang="tr-TR" sz="2800" b="1" dirty="0" smtClean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, ruhsal </a:t>
            </a:r>
            <a:r>
              <a:rPr lang="tr-TR" altLang="tr-TR" sz="2800" b="1" dirty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ve toplumsal sağlığı bozulan ancak buna rağmen </a:t>
            </a:r>
            <a:r>
              <a:rPr lang="tr-TR" altLang="tr-TR" sz="2800" b="1" dirty="0" smtClean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alkol alma </a:t>
            </a:r>
            <a:r>
              <a:rPr lang="tr-TR" altLang="tr-TR" sz="2800" b="1" dirty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isteğini durduramayan, tedavi edilmesi gereken kişidir</a:t>
            </a:r>
            <a:r>
              <a:rPr lang="tr-TR" altLang="tr-TR" sz="2800" b="1" dirty="0" smtClean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51520" y="1124744"/>
            <a:ext cx="874846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Alkol molekülleri çok </a:t>
            </a: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küçük olduğu </a:t>
            </a: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için mide yüzeyinden hemen hücrelere geçiş yapabilir</a:t>
            </a: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.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% 20’si mideden, % 80’i </a:t>
            </a: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ince bağırsaklardan </a:t>
            </a: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kana </a:t>
            </a: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karışır.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Karaciğer vücudu korumak için, enerji üretmek yerine (yağ asidi yakımı) alkolü parçalamaya çalışır. Yağ asidi artışı karaciğer yağlanmasına neden olur.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8107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3600" b="1" dirty="0" smtClean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Alkol Vücutta Nasıl Bir Yol İzler?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9 Dikdörtgen"/>
          <p:cNvSpPr/>
          <p:nvPr/>
        </p:nvSpPr>
        <p:spPr>
          <a:xfrm>
            <a:off x="7199659" y="466219"/>
            <a:ext cx="180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tr-TR" altLang="tr-TR" sz="2000" dirty="0" smtClean="0">
                <a:solidFill>
                  <a:schemeClr val="bg1"/>
                </a:solidFill>
                <a:latin typeface="+mn-lt"/>
                <a:ea typeface="Lucida Grande" charset="0"/>
                <a:cs typeface="Andalus" pitchFamily="18" charset="-78"/>
              </a:rPr>
              <a:t>(1/2)</a:t>
            </a:r>
          </a:p>
        </p:txBody>
      </p:sp>
    </p:spTree>
    <p:extLst>
      <p:ext uri="{BB962C8B-B14F-4D97-AF65-F5344CB8AC3E}">
        <p14:creationId xmlns="" xmlns:p14="http://schemas.microsoft.com/office/powerpoint/2010/main" val="36095055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475" y="260648"/>
            <a:ext cx="85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Alkol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Vücutta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Nasıl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Bir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Yol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İzler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526" y="5715253"/>
            <a:ext cx="8068949" cy="954107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Alkol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vücuda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alındığı</a:t>
            </a:r>
            <a:r>
              <a:rPr lang="en-US" sz="2800" dirty="0">
                <a:solidFill>
                  <a:schemeClr val="bg1"/>
                </a:solidFill>
              </a:rPr>
              <a:t> ilk </a:t>
            </a:r>
            <a:r>
              <a:rPr lang="en-US" sz="2800" dirty="0" err="1">
                <a:solidFill>
                  <a:schemeClr val="bg1"/>
                </a:solidFill>
              </a:rPr>
              <a:t>andan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itibaren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sadece</a:t>
            </a:r>
            <a:r>
              <a:rPr lang="en-US" sz="2800" dirty="0">
                <a:solidFill>
                  <a:schemeClr val="bg1"/>
                </a:solidFill>
              </a:rPr>
              <a:t> 3 </a:t>
            </a:r>
            <a:r>
              <a:rPr lang="en-US" sz="2800" dirty="0" err="1">
                <a:solidFill>
                  <a:schemeClr val="bg1"/>
                </a:solidFill>
              </a:rPr>
              <a:t>dakika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sonra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vücuttaki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tüm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hücrelere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ulaşır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362603297"/>
              </p:ext>
            </p:extLst>
          </p:nvPr>
        </p:nvGraphicFramePr>
        <p:xfrm>
          <a:off x="1524000" y="12372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6221297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3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857356" y="357166"/>
            <a:ext cx="45427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Beyin ve </a:t>
            </a:r>
            <a:r>
              <a:rPr lang="tr-T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Alkol </a:t>
            </a:r>
            <a:r>
              <a:rPr lang="tr-TR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Bağımlılığı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00562" y="1714488"/>
            <a:ext cx="4464052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tr-TR" sz="3600" b="1" dirty="0" smtClean="0">
                <a:solidFill>
                  <a:srgbClr val="FF0000"/>
                </a:solidFill>
                <a:latin typeface="+mn-lt"/>
                <a:cs typeface="Andalus" pitchFamily="18" charset="-78"/>
              </a:rPr>
              <a:t>Bağımlılığı anlamada 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tr-TR" sz="3600" b="1" dirty="0">
                <a:solidFill>
                  <a:srgbClr val="FF0000"/>
                </a:solidFill>
                <a:latin typeface="+mn-lt"/>
                <a:cs typeface="Andalus" pitchFamily="18" charset="-78"/>
              </a:rPr>
              <a:t>e</a:t>
            </a:r>
            <a:r>
              <a:rPr lang="tr-TR" sz="3600" b="1" dirty="0" smtClean="0">
                <a:solidFill>
                  <a:srgbClr val="FF0000"/>
                </a:solidFill>
                <a:latin typeface="+mn-lt"/>
                <a:cs typeface="Andalus" pitchFamily="18" charset="-78"/>
              </a:rPr>
              <a:t>rgen ve yetişkin </a:t>
            </a:r>
            <a:r>
              <a:rPr lang="tr-TR" sz="3600" b="1" dirty="0">
                <a:solidFill>
                  <a:srgbClr val="FF0000"/>
                </a:solidFill>
                <a:latin typeface="+mn-lt"/>
                <a:cs typeface="Andalus" pitchFamily="18" charset="-78"/>
              </a:rPr>
              <a:t>b</a:t>
            </a:r>
            <a:r>
              <a:rPr lang="tr-TR" sz="3600" b="1" dirty="0" smtClean="0">
                <a:solidFill>
                  <a:srgbClr val="FF0000"/>
                </a:solidFill>
                <a:latin typeface="+mn-lt"/>
                <a:cs typeface="Andalus" pitchFamily="18" charset="-78"/>
              </a:rPr>
              <a:t>eynini </a:t>
            </a:r>
            <a:r>
              <a:rPr lang="tr-TR" sz="3600" b="1" dirty="0">
                <a:solidFill>
                  <a:srgbClr val="FF0000"/>
                </a:solidFill>
                <a:latin typeface="+mn-lt"/>
                <a:cs typeface="Andalus" pitchFamily="18" charset="-78"/>
              </a:rPr>
              <a:t>b</a:t>
            </a:r>
            <a:r>
              <a:rPr lang="tr-TR" sz="3600" b="1" dirty="0" smtClean="0">
                <a:solidFill>
                  <a:srgbClr val="FF0000"/>
                </a:solidFill>
                <a:latin typeface="+mn-lt"/>
                <a:cs typeface="Andalus" pitchFamily="18" charset="-78"/>
              </a:rPr>
              <a:t>ilmek 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tr-TR" sz="3600" b="1" dirty="0">
                <a:solidFill>
                  <a:srgbClr val="FF0000"/>
                </a:solidFill>
                <a:latin typeface="+mn-lt"/>
                <a:cs typeface="Andalus" pitchFamily="18" charset="-78"/>
              </a:rPr>
              <a:t>n</a:t>
            </a:r>
            <a:r>
              <a:rPr lang="tr-TR" sz="3600" b="1" dirty="0" smtClean="0">
                <a:solidFill>
                  <a:srgbClr val="FF0000"/>
                </a:solidFill>
                <a:latin typeface="+mn-lt"/>
                <a:cs typeface="Andalus" pitchFamily="18" charset="-78"/>
              </a:rPr>
              <a:t>eden </a:t>
            </a:r>
            <a:r>
              <a:rPr lang="tr-TR" sz="3600" b="1" dirty="0">
                <a:solidFill>
                  <a:srgbClr val="FF0000"/>
                </a:solidFill>
                <a:latin typeface="+mn-lt"/>
                <a:cs typeface="Andalus" pitchFamily="18" charset="-78"/>
              </a:rPr>
              <a:t>ö</a:t>
            </a:r>
            <a:r>
              <a:rPr lang="tr-TR" sz="3600" b="1" dirty="0" smtClean="0">
                <a:solidFill>
                  <a:srgbClr val="FF0000"/>
                </a:solidFill>
                <a:latin typeface="+mn-lt"/>
                <a:cs typeface="Andalus" pitchFamily="18" charset="-78"/>
              </a:rPr>
              <a:t>nemlidir? </a:t>
            </a:r>
            <a:endParaRPr lang="tr-TR" sz="3600" b="1" dirty="0">
              <a:solidFill>
                <a:srgbClr val="FF0000"/>
              </a:solidFill>
              <a:latin typeface="+mn-lt"/>
              <a:cs typeface="Andalus" pitchFamily="18" charset="-78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827309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02" y="0"/>
            <a:ext cx="4820196" cy="610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61192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51520" y="1124744"/>
            <a:ext cx="874846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</a:pPr>
            <a:endParaRPr lang="tr-TR" altLang="tr-TR" sz="2800" b="1" dirty="0" smtClean="0">
              <a:latin typeface="+mn-lt"/>
              <a:ea typeface="Lucida Grande" charset="0"/>
              <a:cs typeface="Andalus" pitchFamily="18" charset="-78"/>
            </a:endParaRP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tr-TR" altLang="tr-TR" sz="6000" b="1" dirty="0" smtClean="0">
              <a:solidFill>
                <a:srgbClr val="FFC000"/>
              </a:solidFill>
              <a:latin typeface="+mn-lt"/>
              <a:ea typeface="Lucida Grande" charset="0"/>
              <a:cs typeface="Andalus" pitchFamily="18" charset="-78"/>
            </a:endParaRPr>
          </a:p>
          <a:p>
            <a:pPr eaLnBrk="1" hangingPunct="1"/>
            <a:endParaRPr lang="tr-TR" altLang="tr-TR" sz="6000" b="1" dirty="0" smtClean="0">
              <a:solidFill>
                <a:srgbClr val="FFC000"/>
              </a:solidFill>
              <a:ea typeface="Lucida Grande" charset="0"/>
              <a:cs typeface="Andalus" pitchFamily="18" charset="-78"/>
            </a:endParaRPr>
          </a:p>
          <a:p>
            <a:pPr algn="ctr" eaLnBrk="1" hangingPunct="1"/>
            <a:r>
              <a:rPr lang="tr-TR" altLang="tr-TR" sz="6000" b="1" dirty="0" smtClean="0">
                <a:solidFill>
                  <a:srgbClr val="FFC000"/>
                </a:solidFill>
                <a:latin typeface="+mn-lt"/>
                <a:ea typeface="Lucida Grande" charset="0"/>
                <a:cs typeface="Andalus" pitchFamily="18" charset="-78"/>
              </a:rPr>
              <a:t>     Ergen Beyni ve Alkol Kullanımı…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9 Dikdörtgen"/>
          <p:cNvSpPr/>
          <p:nvPr/>
        </p:nvSpPr>
        <p:spPr>
          <a:xfrm>
            <a:off x="7199659" y="466219"/>
            <a:ext cx="180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tr-TR" altLang="tr-TR" sz="2000" dirty="0" smtClean="0">
                <a:solidFill>
                  <a:schemeClr val="bg1"/>
                </a:solidFill>
                <a:latin typeface="+mn-lt"/>
                <a:ea typeface="Lucida Grande" charset="0"/>
                <a:cs typeface="Andalus" pitchFamily="18" charset="-78"/>
              </a:rPr>
              <a:t>(1/2)</a:t>
            </a:r>
          </a:p>
        </p:txBody>
      </p:sp>
    </p:spTree>
    <p:extLst>
      <p:ext uri="{BB962C8B-B14F-4D97-AF65-F5344CB8AC3E}">
        <p14:creationId xmlns="" xmlns:p14="http://schemas.microsoft.com/office/powerpoint/2010/main" val="15605707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07910" y="2537609"/>
            <a:ext cx="90881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 dirty="0" smtClean="0">
                <a:solidFill>
                  <a:srgbClr val="FFFF00"/>
                </a:solidFill>
                <a:latin typeface="+mn-lt"/>
                <a:ea typeface="Lucida Grande" charset="0"/>
                <a:cs typeface="Andalus" pitchFamily="18" charset="-78"/>
              </a:rPr>
              <a:t>Bağımlılığın özü; durdurmadaki </a:t>
            </a:r>
            <a:r>
              <a:rPr lang="tr-TR" altLang="tr-TR" sz="3200" b="1" dirty="0">
                <a:solidFill>
                  <a:srgbClr val="FFFF00"/>
                </a:solidFill>
                <a:latin typeface="+mn-lt"/>
                <a:ea typeface="Lucida Grande" charset="0"/>
                <a:cs typeface="Andalus" pitchFamily="18" charset="-78"/>
              </a:rPr>
              <a:t>y</a:t>
            </a:r>
            <a:r>
              <a:rPr lang="tr-TR" altLang="tr-TR" sz="3200" b="1" dirty="0" smtClean="0">
                <a:solidFill>
                  <a:srgbClr val="FFFF00"/>
                </a:solidFill>
                <a:latin typeface="+mn-lt"/>
                <a:ea typeface="Lucida Grande" charset="0"/>
                <a:cs typeface="Andalus" pitchFamily="18" charset="-78"/>
              </a:rPr>
              <a:t>etersizliktir.</a:t>
            </a:r>
          </a:p>
          <a:p>
            <a:pPr algn="ctr" eaLnBrk="1" hangingPunct="1"/>
            <a:endParaRPr lang="tr-TR" altLang="tr-TR" sz="1200" b="1" dirty="0" smtClean="0">
              <a:solidFill>
                <a:schemeClr val="tx1">
                  <a:lumMod val="95000"/>
                </a:schemeClr>
              </a:solidFill>
              <a:latin typeface="+mn-lt"/>
              <a:ea typeface="Lucida Grande" charset="0"/>
              <a:cs typeface="Andalus" pitchFamily="18" charset="-78"/>
            </a:endParaRPr>
          </a:p>
          <a:p>
            <a:pPr algn="ctr" eaLnBrk="1" hangingPunct="1"/>
            <a:r>
              <a:rPr lang="tr-TR" altLang="tr-TR" sz="16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Frensiz bir </a:t>
            </a:r>
            <a:r>
              <a:rPr lang="tr-TR" altLang="tr-TR" sz="16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a</a:t>
            </a:r>
            <a:r>
              <a:rPr lang="tr-TR" altLang="tr-TR" sz="16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rabayı </a:t>
            </a:r>
            <a:r>
              <a:rPr lang="tr-TR" altLang="tr-TR" sz="16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k</a:t>
            </a:r>
            <a:r>
              <a:rPr lang="tr-TR" altLang="tr-TR" sz="16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ullanmak…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565378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mtClean="0"/>
              <a:t>KİM FARKEDER DEMEYELİM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 smtClean="0"/>
              <a:t>Kralın biri halkından, sarayın bahçesindeki havuzun süt İle doldurulmasını istemişti. "Herkes yarım kova süt getirse, havuz dolar" diyordu. "Fazla bir şey istemiyorum. Ye­ter ki iş yarın sabaha kadar bitmiş olsun."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tr-TR" altLang="tr-TR" sz="2400" dirty="0" smtClean="0"/>
              <a:t>    Bu emir üzerine süt doldurmaya giden yaşlı adam: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tr-TR" altLang="tr-TR" sz="2400" dirty="0" smtClean="0"/>
              <a:t>  “ Hava nasıl olsa karanlık" diye düşündü. "Süt yerine su koysam, kim fark eder ki?“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tr-TR" altLang="tr-TR" sz="2400" dirty="0" smtClean="0"/>
              <a:t>    Sabahleyin bahçeye çıkan kral, havuzu süt yerine su ile doldurmuş vaziyette buldu.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tr-TR" altLang="tr-TR" sz="2400" dirty="0" smtClean="0"/>
              <a:t>    Çünkü herkes, o yaslı adam gibi düşünmüştü...</a:t>
            </a:r>
            <a:endParaRPr lang="tr-TR" altLang="tr-TR" sz="2400" i="1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tr-TR" altLang="tr-TR" sz="2400" i="1" dirty="0" smtClean="0"/>
              <a:t>                                                                  Doğu Klâsiklerinden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8462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4013" indent="-354013"/>
            <a:r>
              <a:rPr lang="tr-TR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Genç Beyinlerde Alkolün Etkisi Erişkinlerdekinden Farklı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Gençler alkolün negatif etkilerine daha az duyarlıdır ve bu nedenle otokontrole yönelten işaretler daha azdır. 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Gençler alkolün pozitif etkilerine daha fazla duyarlıdır ve bu da içme davranışını ve aşırı alkol alımını pekiştirir. 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393422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51520" y="1124744"/>
            <a:ext cx="4032448" cy="333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Geveleyerek konuşma 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Uyku hâli 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Kusma 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İshal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Mide rahatsızlığı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Alkol Kullanımının Kısa Vadeli Zararları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14 Dikdörtgen"/>
          <p:cNvSpPr>
            <a:spLocks noChangeArrowheads="1"/>
          </p:cNvSpPr>
          <p:nvPr/>
        </p:nvSpPr>
        <p:spPr bwMode="auto">
          <a:xfrm>
            <a:off x="4283968" y="1124744"/>
            <a:ext cx="4680645" cy="333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Solunum güçlüğü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Görme ve işitmede bozukluk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Muhakeme gücü zayıflığı</a:t>
            </a:r>
          </a:p>
        </p:txBody>
      </p:sp>
    </p:spTree>
    <p:extLst>
      <p:ext uri="{BB962C8B-B14F-4D97-AF65-F5344CB8AC3E}">
        <p14:creationId xmlns="" xmlns:p14="http://schemas.microsoft.com/office/powerpoint/2010/main" val="15904562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51520" y="1029850"/>
            <a:ext cx="8748464" cy="412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Algı ve vücut koordinasyonunda zayıflama</a:t>
            </a:r>
          </a:p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Bilinç kaybı</a:t>
            </a:r>
          </a:p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Kansızlık (alyuvar azalması)</a:t>
            </a:r>
          </a:p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Koma</a:t>
            </a:r>
          </a:p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Hafıza kayıpları (Alkollüyken kişinin neler olup bittiğinden haberinin olmadığı durumlar</a:t>
            </a: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)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800" b="1" dirty="0" smtClean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Alkol Kullanımının Kısa Vadeli Zararları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876108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395536" y="1357298"/>
            <a:ext cx="8748464" cy="510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Trafik kazası, yanıklar ve </a:t>
            </a: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boğulmalar </a:t>
            </a:r>
            <a:endParaRPr lang="tr-TR" altLang="tr-TR" sz="2800" b="1" dirty="0">
              <a:latin typeface="+mn-lt"/>
              <a:ea typeface="Lucida Grande" charset="0"/>
              <a:cs typeface="Andalus" pitchFamily="18" charset="-78"/>
            </a:endParaRP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Ateşli </a:t>
            </a: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silahla yaralanma, cinsel saldırı, aile içi şiddete maruz </a:t>
            </a: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kalmak</a:t>
            </a:r>
            <a:endParaRPr lang="tr-TR" altLang="tr-TR" sz="2800" b="1" dirty="0">
              <a:latin typeface="+mn-lt"/>
              <a:ea typeface="Lucida Grande" charset="0"/>
              <a:cs typeface="Andalus" pitchFamily="18" charset="-78"/>
            </a:endParaRP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İş </a:t>
            </a: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kazalarında artış, </a:t>
            </a: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verimlilik azalması</a:t>
            </a:r>
            <a:endParaRPr lang="tr-TR" altLang="tr-TR" sz="2800" b="1" dirty="0">
              <a:latin typeface="+mn-lt"/>
              <a:ea typeface="Lucida Grande" charset="0"/>
              <a:cs typeface="Andalus" pitchFamily="18" charset="-78"/>
            </a:endParaRP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Aile </a:t>
            </a: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içinde artan problemler, ilişkilerin </a:t>
            </a: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zayıflaması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800" b="1" dirty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Alkol Kullanımının </a:t>
            </a:r>
            <a:r>
              <a:rPr lang="tr-TR" altLang="tr-TR" sz="2800" b="1" dirty="0" smtClean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Uzun </a:t>
            </a:r>
            <a:r>
              <a:rPr lang="tr-TR" altLang="tr-TR" sz="2800" b="1" dirty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Vadeli </a:t>
            </a:r>
            <a:r>
              <a:rPr lang="tr-TR" altLang="tr-TR" sz="2800" b="1" dirty="0" smtClean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Zararları</a:t>
            </a:r>
            <a:endParaRPr lang="tr-TR" altLang="tr-TR" sz="2800" b="1" dirty="0">
              <a:solidFill>
                <a:srgbClr val="FF0000"/>
              </a:solidFill>
              <a:latin typeface="+mn-lt"/>
              <a:ea typeface="Lucida Grande" charset="0"/>
              <a:cs typeface="Andalus" pitchFamily="18" charset="-78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9 Dikdörtgen"/>
          <p:cNvSpPr/>
          <p:nvPr/>
        </p:nvSpPr>
        <p:spPr>
          <a:xfrm>
            <a:off x="7199659" y="466219"/>
            <a:ext cx="180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tr-TR" altLang="tr-TR" sz="2000" dirty="0" smtClean="0">
                <a:solidFill>
                  <a:schemeClr val="bg1"/>
                </a:solidFill>
                <a:latin typeface="+mn-lt"/>
                <a:ea typeface="Lucida Grande" charset="0"/>
                <a:cs typeface="Andalus" pitchFamily="18" charset="-78"/>
              </a:rPr>
              <a:t>(1/3)</a:t>
            </a:r>
          </a:p>
        </p:txBody>
      </p:sp>
    </p:spTree>
    <p:extLst>
      <p:ext uri="{BB962C8B-B14F-4D97-AF65-F5344CB8AC3E}">
        <p14:creationId xmlns="" xmlns:p14="http://schemas.microsoft.com/office/powerpoint/2010/main" val="15904562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51520" y="1061447"/>
            <a:ext cx="8748464" cy="510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accent5"/>
                </a:solidFill>
                <a:latin typeface="+mn-lt"/>
                <a:ea typeface="Lucida Grande" charset="0"/>
                <a:cs typeface="Andalus" pitchFamily="18" charset="-78"/>
              </a:rPr>
              <a:t>Alkol zehirlenmesi</a:t>
            </a:r>
            <a:endParaRPr lang="tr-TR" altLang="tr-TR" sz="2800" b="1" dirty="0">
              <a:solidFill>
                <a:schemeClr val="accent5"/>
              </a:solidFill>
              <a:latin typeface="+mn-lt"/>
              <a:ea typeface="Lucida Grande" charset="0"/>
              <a:cs typeface="Andalus" pitchFamily="18" charset="-78"/>
            </a:endParaRP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accent5"/>
                </a:solidFill>
                <a:latin typeface="+mn-lt"/>
                <a:ea typeface="Lucida Grande" charset="0"/>
                <a:cs typeface="Andalus" pitchFamily="18" charset="-78"/>
              </a:rPr>
              <a:t>Karaciğer hastalıkları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accent5"/>
                </a:solidFill>
                <a:latin typeface="+mn-lt"/>
                <a:ea typeface="Lucida Grande" charset="0"/>
                <a:cs typeface="Andalus" pitchFamily="18" charset="-78"/>
              </a:rPr>
              <a:t>Sinir </a:t>
            </a:r>
            <a:r>
              <a:rPr lang="tr-TR" altLang="tr-TR" sz="2800" b="1" dirty="0">
                <a:solidFill>
                  <a:schemeClr val="accent5"/>
                </a:solidFill>
                <a:latin typeface="+mn-lt"/>
                <a:ea typeface="Lucida Grande" charset="0"/>
                <a:cs typeface="Andalus" pitchFamily="18" charset="-78"/>
              </a:rPr>
              <a:t>sistemi </a:t>
            </a:r>
            <a:r>
              <a:rPr lang="tr-TR" altLang="tr-TR" sz="2800" b="1" dirty="0" smtClean="0">
                <a:solidFill>
                  <a:schemeClr val="accent5"/>
                </a:solidFill>
                <a:latin typeface="+mn-lt"/>
                <a:ea typeface="Lucida Grande" charset="0"/>
                <a:cs typeface="Andalus" pitchFamily="18" charset="-78"/>
              </a:rPr>
              <a:t>hastalıkları</a:t>
            </a:r>
            <a:endParaRPr lang="tr-TR" altLang="tr-TR" sz="2800" b="1" dirty="0">
              <a:solidFill>
                <a:schemeClr val="accent5"/>
              </a:solidFill>
              <a:latin typeface="+mn-lt"/>
              <a:ea typeface="Lucida Grande" charset="0"/>
              <a:cs typeface="Andalus" pitchFamily="18" charset="-78"/>
            </a:endParaRP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accent5"/>
                </a:solidFill>
                <a:latin typeface="+mn-lt"/>
                <a:ea typeface="Lucida Grande" charset="0"/>
                <a:cs typeface="Andalus" pitchFamily="18" charset="-78"/>
              </a:rPr>
              <a:t>Cinsel sorunlar</a:t>
            </a:r>
            <a:endParaRPr lang="tr-TR" altLang="tr-TR" sz="2800" b="1" dirty="0">
              <a:solidFill>
                <a:schemeClr val="accent5"/>
              </a:solidFill>
              <a:latin typeface="+mn-lt"/>
              <a:ea typeface="Lucida Grande" charset="0"/>
              <a:cs typeface="Andalus" pitchFamily="18" charset="-78"/>
            </a:endParaRP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Alkol Kullanımının </a:t>
            </a: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Uzun </a:t>
            </a: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Vadeli </a:t>
            </a:r>
            <a:r>
              <a:rPr lang="tr-TR" altLang="tr-TR" sz="2800" b="1" dirty="0" smtClean="0">
                <a:latin typeface="+mn-lt"/>
                <a:ea typeface="Lucida Grande" charset="0"/>
                <a:cs typeface="Andalus" pitchFamily="18" charset="-78"/>
              </a:rPr>
              <a:t>Zararları</a:t>
            </a:r>
            <a:endParaRPr lang="tr-TR" altLang="tr-TR" sz="2800" b="1" dirty="0">
              <a:latin typeface="+mn-lt"/>
              <a:ea typeface="Lucida Grande" charset="0"/>
              <a:cs typeface="Andalus" pitchFamily="18" charset="-78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9 Dikdörtgen"/>
          <p:cNvSpPr/>
          <p:nvPr/>
        </p:nvSpPr>
        <p:spPr>
          <a:xfrm>
            <a:off x="7199659" y="466219"/>
            <a:ext cx="180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tr-TR" altLang="tr-TR" sz="2000" dirty="0" smtClean="0">
                <a:solidFill>
                  <a:schemeClr val="bg1"/>
                </a:solidFill>
                <a:latin typeface="+mn-lt"/>
                <a:ea typeface="Lucida Grande" charset="0"/>
                <a:cs typeface="Andalus" pitchFamily="18" charset="-78"/>
              </a:rPr>
              <a:t>(2/3)</a:t>
            </a:r>
          </a:p>
        </p:txBody>
      </p:sp>
    </p:spTree>
    <p:extLst>
      <p:ext uri="{BB962C8B-B14F-4D97-AF65-F5344CB8AC3E}">
        <p14:creationId xmlns="" xmlns:p14="http://schemas.microsoft.com/office/powerpoint/2010/main" val="18941151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51520" y="1061447"/>
            <a:ext cx="8748464" cy="510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Yüksek tansiyon, felç ve diğer kalp rahatsızlıkları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Beyinde kalıcı hasarlar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B1 vitamini eksikliğine bağlı hafıza kaybı, duygusuzluk, çevrede olup bitene kayıtsızlık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Ülser ve gastrit (mide duvarının zarar görmesi)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Yetersiz beslenme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Ağız ve gırtlak kanseri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Alkol Kullanımının </a:t>
            </a:r>
            <a:r>
              <a:rPr lang="tr-TR" altLang="tr-TR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Uzun </a:t>
            </a:r>
            <a:r>
              <a:rPr lang="tr-TR" altLang="tr-TR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Vadeli </a:t>
            </a:r>
            <a:r>
              <a:rPr lang="tr-TR" altLang="tr-TR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Zararları</a:t>
            </a:r>
            <a:endParaRPr lang="tr-TR" altLang="tr-TR" sz="2800" b="1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  <a:ea typeface="Lucida Grande" charset="0"/>
              <a:cs typeface="Andalus" pitchFamily="18" charset="-78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9 Dikdörtgen"/>
          <p:cNvSpPr/>
          <p:nvPr/>
        </p:nvSpPr>
        <p:spPr>
          <a:xfrm>
            <a:off x="7199659" y="466219"/>
            <a:ext cx="180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tr-TR" altLang="tr-TR" sz="2000" dirty="0" smtClean="0">
                <a:solidFill>
                  <a:schemeClr val="bg1"/>
                </a:solidFill>
                <a:latin typeface="+mn-lt"/>
                <a:ea typeface="Lucida Grande" charset="0"/>
                <a:cs typeface="Andalus" pitchFamily="18" charset="-78"/>
              </a:rPr>
              <a:t>(3/3)</a:t>
            </a:r>
          </a:p>
        </p:txBody>
      </p:sp>
    </p:spTree>
    <p:extLst>
      <p:ext uri="{BB962C8B-B14F-4D97-AF65-F5344CB8AC3E}">
        <p14:creationId xmlns="" xmlns:p14="http://schemas.microsoft.com/office/powerpoint/2010/main" val="19688152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008112" y="1044352"/>
            <a:ext cx="874846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 smtClean="0">
                <a:solidFill>
                  <a:srgbClr val="FFC000"/>
                </a:solidFill>
                <a:latin typeface="+mn-lt"/>
                <a:ea typeface="Lucida Grande" charset="0"/>
                <a:cs typeface="Andalus" pitchFamily="18" charset="-78"/>
              </a:rPr>
              <a:t>Yemek borusu kanseri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 smtClean="0">
                <a:solidFill>
                  <a:srgbClr val="FFC000"/>
                </a:solidFill>
                <a:latin typeface="+mn-lt"/>
                <a:ea typeface="Lucida Grande" charset="0"/>
                <a:cs typeface="Andalus" pitchFamily="18" charset="-78"/>
              </a:rPr>
              <a:t>Karaciğer kanseri 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 smtClean="0">
                <a:solidFill>
                  <a:srgbClr val="FFC000"/>
                </a:solidFill>
                <a:latin typeface="+mn-lt"/>
                <a:ea typeface="Lucida Grande" charset="0"/>
                <a:cs typeface="Andalus" pitchFamily="18" charset="-78"/>
              </a:rPr>
              <a:t>Karaciğer sirozu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 smtClean="0">
                <a:solidFill>
                  <a:srgbClr val="FFC000"/>
                </a:solidFill>
                <a:latin typeface="+mn-lt"/>
                <a:ea typeface="Lucida Grande" charset="0"/>
                <a:cs typeface="Andalus" pitchFamily="18" charset="-78"/>
              </a:rPr>
              <a:t>Cinayet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 smtClean="0">
                <a:solidFill>
                  <a:srgbClr val="FFC000"/>
                </a:solidFill>
                <a:latin typeface="+mn-lt"/>
                <a:ea typeface="Lucida Grande" charset="0"/>
                <a:cs typeface="Andalus" pitchFamily="18" charset="-78"/>
              </a:rPr>
              <a:t>Epilepsi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 smtClean="0">
                <a:solidFill>
                  <a:srgbClr val="FFC000"/>
                </a:solidFill>
                <a:latin typeface="+mn-lt"/>
                <a:ea typeface="Lucida Grande" charset="0"/>
                <a:cs typeface="Andalus" pitchFamily="18" charset="-78"/>
              </a:rPr>
              <a:t>Trafik kazaları</a:t>
            </a:r>
            <a:endParaRPr lang="tr-TR" altLang="tr-TR" sz="1400" b="1" dirty="0" smtClean="0">
              <a:solidFill>
                <a:srgbClr val="FFC000"/>
              </a:solidFill>
              <a:latin typeface="+mn-lt"/>
              <a:ea typeface="Lucida Grande" charset="0"/>
              <a:cs typeface="Andalus" pitchFamily="18" charset="-78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Sağ Ayraç 1"/>
          <p:cNvSpPr/>
          <p:nvPr/>
        </p:nvSpPr>
        <p:spPr>
          <a:xfrm rot="5400000">
            <a:off x="4140460" y="-215788"/>
            <a:ext cx="360040" cy="6336704"/>
          </a:xfrm>
          <a:prstGeom prst="rightBrace">
            <a:avLst>
              <a:gd name="adj1" fmla="val 462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4 Dikdörtgen"/>
          <p:cNvSpPr>
            <a:spLocks noChangeArrowheads="1"/>
          </p:cNvSpPr>
          <p:nvPr/>
        </p:nvSpPr>
        <p:spPr bwMode="auto">
          <a:xfrm>
            <a:off x="1152128" y="3140968"/>
            <a:ext cx="633670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</a:pPr>
            <a:r>
              <a:rPr lang="tr-TR" altLang="tr-TR" sz="5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% 20 – 30 etki</a:t>
            </a:r>
          </a:p>
        </p:txBody>
      </p:sp>
      <p:sp>
        <p:nvSpPr>
          <p:cNvPr id="12" name="14 Dikdörtgen"/>
          <p:cNvSpPr>
            <a:spLocks noChangeArrowheads="1"/>
          </p:cNvSpPr>
          <p:nvPr/>
        </p:nvSpPr>
        <p:spPr bwMode="auto">
          <a:xfrm>
            <a:off x="214282" y="4357694"/>
            <a:ext cx="892971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 smtClean="0">
                <a:solidFill>
                  <a:srgbClr val="FFFF00"/>
                </a:solidFill>
                <a:latin typeface="+mn-lt"/>
                <a:ea typeface="Lucida Grande" charset="0"/>
                <a:cs typeface="Andalus" pitchFamily="18" charset="-78"/>
              </a:rPr>
              <a:t>Gırtlak kanseri </a:t>
            </a:r>
            <a:r>
              <a:rPr lang="tr-TR" altLang="tr-TR" sz="2400" b="1" dirty="0">
                <a:solidFill>
                  <a:srgbClr val="FFFF00"/>
                </a:solidFill>
                <a:latin typeface="+mn-lt"/>
                <a:ea typeface="Lucida Grande" charset="0"/>
                <a:cs typeface="Andalus" pitchFamily="18" charset="-78"/>
              </a:rPr>
              <a:t>r</a:t>
            </a:r>
            <a:r>
              <a:rPr lang="tr-TR" altLang="tr-TR" sz="2400" b="1" dirty="0" smtClean="0">
                <a:solidFill>
                  <a:srgbClr val="FFFF00"/>
                </a:solidFill>
                <a:latin typeface="+mn-lt"/>
                <a:ea typeface="Lucida Grande" charset="0"/>
                <a:cs typeface="Andalus" pitchFamily="18" charset="-78"/>
              </a:rPr>
              <a:t>iski % 700</a:t>
            </a:r>
          </a:p>
          <a:p>
            <a:pPr marL="342900" indent="-3429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 smtClean="0">
                <a:latin typeface="+mn-lt"/>
                <a:ea typeface="Lucida Grande" charset="0"/>
                <a:cs typeface="Andalus" pitchFamily="18" charset="-78"/>
              </a:rPr>
              <a:t>Kolon kanseri </a:t>
            </a:r>
            <a:r>
              <a:rPr lang="tr-TR" altLang="tr-TR" sz="2400" b="1" dirty="0">
                <a:latin typeface="+mn-lt"/>
                <a:ea typeface="Lucida Grande" charset="0"/>
                <a:cs typeface="Andalus" pitchFamily="18" charset="-78"/>
              </a:rPr>
              <a:t>r</a:t>
            </a:r>
            <a:r>
              <a:rPr lang="tr-TR" altLang="tr-TR" sz="2400" b="1" dirty="0" smtClean="0">
                <a:latin typeface="+mn-lt"/>
                <a:ea typeface="Lucida Grande" charset="0"/>
                <a:cs typeface="Andalus" pitchFamily="18" charset="-78"/>
              </a:rPr>
              <a:t>iski % 80</a:t>
            </a:r>
          </a:p>
          <a:p>
            <a:pPr marL="342900" indent="-3429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 smtClean="0">
                <a:latin typeface="+mn-lt"/>
                <a:ea typeface="Lucida Grande" charset="0"/>
                <a:cs typeface="Andalus" pitchFamily="18" charset="-78"/>
              </a:rPr>
              <a:t>Akciğer kanseri </a:t>
            </a:r>
            <a:r>
              <a:rPr lang="tr-TR" altLang="tr-TR" sz="2400" b="1" dirty="0">
                <a:latin typeface="+mn-lt"/>
                <a:ea typeface="Lucida Grande" charset="0"/>
                <a:cs typeface="Andalus" pitchFamily="18" charset="-78"/>
              </a:rPr>
              <a:t>r</a:t>
            </a:r>
            <a:r>
              <a:rPr lang="tr-TR" altLang="tr-TR" sz="2400" b="1" dirty="0" smtClean="0">
                <a:latin typeface="+mn-lt"/>
                <a:ea typeface="Lucida Grande" charset="0"/>
                <a:cs typeface="Andalus" pitchFamily="18" charset="-78"/>
              </a:rPr>
              <a:t>iski % 50</a:t>
            </a:r>
          </a:p>
          <a:p>
            <a:pPr marL="342900" indent="-3429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 smtClean="0">
                <a:solidFill>
                  <a:srgbClr val="FFFF00"/>
                </a:solidFill>
                <a:latin typeface="+mn-lt"/>
                <a:ea typeface="Lucida Grande" charset="0"/>
                <a:cs typeface="Andalus" pitchFamily="18" charset="-78"/>
              </a:rPr>
              <a:t>Yüksek tansiyon </a:t>
            </a:r>
            <a:r>
              <a:rPr lang="tr-TR" altLang="tr-TR" sz="2400" b="1" dirty="0">
                <a:solidFill>
                  <a:srgbClr val="FFFF00"/>
                </a:solidFill>
                <a:latin typeface="+mn-lt"/>
                <a:ea typeface="Lucida Grande" charset="0"/>
                <a:cs typeface="Andalus" pitchFamily="18" charset="-78"/>
              </a:rPr>
              <a:t>r</a:t>
            </a:r>
            <a:r>
              <a:rPr lang="tr-TR" altLang="tr-TR" sz="2400" b="1" dirty="0" smtClean="0">
                <a:solidFill>
                  <a:srgbClr val="FFFF00"/>
                </a:solidFill>
                <a:latin typeface="+mn-lt"/>
                <a:ea typeface="Lucida Grande" charset="0"/>
                <a:cs typeface="Andalus" pitchFamily="18" charset="-78"/>
              </a:rPr>
              <a:t>iski % 100</a:t>
            </a:r>
            <a:endParaRPr lang="tr-TR" altLang="tr-TR" sz="1400" b="1" dirty="0" smtClean="0">
              <a:solidFill>
                <a:srgbClr val="FFFF00"/>
              </a:solidFill>
              <a:latin typeface="+mn-lt"/>
              <a:ea typeface="Lucida Grande" charset="0"/>
              <a:cs typeface="Andalus" pitchFamily="18" charset="-78"/>
            </a:endParaRPr>
          </a:p>
        </p:txBody>
      </p:sp>
      <p:cxnSp>
        <p:nvCxnSpPr>
          <p:cNvPr id="13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9 Dikdörtgen"/>
          <p:cNvSpPr/>
          <p:nvPr/>
        </p:nvSpPr>
        <p:spPr>
          <a:xfrm>
            <a:off x="179512" y="40466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800" b="1" dirty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Alkol Kullanımının </a:t>
            </a:r>
            <a:r>
              <a:rPr lang="tr-TR" altLang="tr-TR" sz="2800" b="1" dirty="0" smtClean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Verdiği Zararlar</a:t>
            </a:r>
          </a:p>
        </p:txBody>
      </p:sp>
    </p:spTree>
    <p:extLst>
      <p:ext uri="{BB962C8B-B14F-4D97-AF65-F5344CB8AC3E}">
        <p14:creationId xmlns="" xmlns:p14="http://schemas.microsoft.com/office/powerpoint/2010/main" val="41541983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3662"/>
          </a:xfrm>
          <a:prstGeom prst="rect">
            <a:avLst/>
          </a:prstGeom>
        </p:spPr>
      </p:pic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3527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4013" indent="-354013"/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Trafik Kazaları ve Alkol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07" y="1071546"/>
            <a:ext cx="8787593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tr-TR" sz="3600" b="1" dirty="0">
                <a:solidFill>
                  <a:schemeClr val="bg1"/>
                </a:solidFill>
                <a:latin typeface="+mn-lt"/>
              </a:rPr>
              <a:t>Alkol kaynaklı trafik kazalarının oranı</a:t>
            </a:r>
          </a:p>
          <a:p>
            <a:pPr algn="ctr"/>
            <a:r>
              <a:rPr lang="tr-TR" sz="11500" dirty="0" smtClean="0">
                <a:solidFill>
                  <a:schemeClr val="bg1"/>
                </a:solidFill>
                <a:latin typeface="+mn-lt"/>
              </a:rPr>
              <a:t>% 21.9</a:t>
            </a:r>
            <a:endParaRPr lang="tr-TR" sz="115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356408" y="3500438"/>
            <a:ext cx="8787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Alkollü </a:t>
            </a:r>
            <a:r>
              <a:rPr lang="tr-TR" sz="2400" b="1" dirty="0">
                <a:solidFill>
                  <a:schemeClr val="bg1"/>
                </a:solidFill>
                <a:latin typeface="+mj-lt"/>
              </a:rPr>
              <a:t>bir sürücünün trafik kazasında ölme riski, alkolsüz bir sürücüyle kıyaslandığında 11 kat daha fazladır.</a:t>
            </a:r>
          </a:p>
        </p:txBody>
      </p:sp>
    </p:spTree>
    <p:extLst>
      <p:ext uri="{BB962C8B-B14F-4D97-AF65-F5344CB8AC3E}">
        <p14:creationId xmlns="" xmlns:p14="http://schemas.microsoft.com/office/powerpoint/2010/main" val="35259865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7098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4013" indent="-354013"/>
            <a:r>
              <a:rPr lang="tr-TR" sz="2800" b="1" dirty="0">
                <a:latin typeface="Calibri" panose="020F0502020204030204" pitchFamily="34" charset="0"/>
              </a:rPr>
              <a:t>TBMM 2010 Türkiye Uyuşturucu Raporu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Alkol aldıktan sonra suç </a:t>
            </a:r>
            <a:r>
              <a:rPr lang="tr-TR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işleyenlerin</a:t>
            </a:r>
            <a:endParaRPr lang="tr-TR" sz="2800" b="1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  <a:p>
            <a:pPr marL="0" lvl="1"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	</a:t>
            </a:r>
            <a:r>
              <a:rPr lang="tr-TR" sz="4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% 54’ü </a:t>
            </a:r>
            <a:r>
              <a:rPr lang="tr-TR" sz="2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cinayet suçu işliyor.</a:t>
            </a:r>
            <a:endParaRPr lang="tr-TR" sz="2800" b="1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Uyuşturucu aldıktan sonra suç işleyenlerin </a:t>
            </a:r>
          </a:p>
          <a:p>
            <a:pPr marL="0" lvl="1"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	% 47’si </a:t>
            </a:r>
            <a:r>
              <a:rPr lang="tr-TR" sz="28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uyuşturucu ile ilgili </a:t>
            </a:r>
            <a:r>
              <a:rPr lang="tr-TR" sz="2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suçlar,</a:t>
            </a:r>
            <a:endParaRPr lang="tr-TR" sz="2800" b="1" i="1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  <a:p>
            <a:pPr marL="0" lvl="1"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	% 23’ü cinayet suçu işliyor.</a:t>
            </a:r>
            <a:endParaRPr lang="tr-TR" sz="2800" b="1" i="1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917777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3944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4013" indent="-354013"/>
            <a:r>
              <a:rPr lang="tr-TR" sz="2800" b="1" dirty="0" smtClean="0">
                <a:latin typeface="Calibri" panose="020F0502020204030204" pitchFamily="34" charset="0"/>
              </a:rPr>
              <a:t>Alkolün </a:t>
            </a:r>
            <a:r>
              <a:rPr lang="tr-TR" sz="2800" b="1" dirty="0">
                <a:latin typeface="Calibri" panose="020F0502020204030204" pitchFamily="34" charset="0"/>
              </a:rPr>
              <a:t>Aileye Etkileri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Alkol, bütün dünyada ailevi problemlerin en başta gelen sebeplerindendir</a:t>
            </a:r>
            <a:r>
              <a:rPr lang="tr-T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tr-TR" sz="28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Kullanan kişilerin eşleri, ebeveynleri, çeşitli yaşlardaki kardeşleri ve çocukları da çeşitli şekillerde etkilenmektedir.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618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159492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/>
          </p:cNvSpPr>
          <p:nvPr>
            <p:ph type="title"/>
          </p:nvPr>
        </p:nvSpPr>
        <p:spPr>
          <a:xfrm>
            <a:off x="468313" y="357188"/>
            <a:ext cx="7467600" cy="1143000"/>
          </a:xfrm>
          <a:noFill/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0000"/>
                </a:solidFill>
                <a:latin typeface="Arial" charset="0"/>
              </a:rPr>
              <a:t>Bağımlılığın Oluşumu</a:t>
            </a:r>
          </a:p>
        </p:txBody>
      </p:sp>
      <p:sp>
        <p:nvSpPr>
          <p:cNvPr id="1028" name="Rectangle 6"/>
          <p:cNvSpPr>
            <a:spLocks noGrp="1"/>
          </p:cNvSpPr>
          <p:nvPr>
            <p:ph type="body" sz="half" idx="1"/>
          </p:nvPr>
        </p:nvSpPr>
        <p:spPr>
          <a:xfrm>
            <a:off x="395288" y="1984375"/>
            <a:ext cx="7715250" cy="4324350"/>
          </a:xfrm>
        </p:spPr>
        <p:txBody>
          <a:bodyPr/>
          <a:lstStyle/>
          <a:p>
            <a:pPr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İlk temas (Deneme)</a:t>
            </a:r>
          </a:p>
          <a:p>
            <a:pPr eaLnBrk="1" hangingPunct="1">
              <a:buFont typeface="Wingdings" pitchFamily="2" charset="2"/>
              <a:buNone/>
            </a:pPr>
            <a:endParaRPr lang="tr-TR" sz="28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Kullanım ve hücresel düzeyde değişme (Zaman zaman kullanım)</a:t>
            </a:r>
          </a:p>
          <a:p>
            <a:pPr eaLnBrk="1" hangingPunct="1">
              <a:buFont typeface="Wingdings" pitchFamily="2" charset="2"/>
              <a:buNone/>
            </a:pPr>
            <a:endParaRPr lang="tr-TR" sz="28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Psikolojik ve Biyolojik Bağımlılık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	(Sürekli kullanım)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6084888" y="3213100"/>
          <a:ext cx="2027237" cy="3095625"/>
        </p:xfrm>
        <a:graphic>
          <a:graphicData uri="http://schemas.openxmlformats.org/presentationml/2006/ole">
            <p:oleObj spid="_x0000_s1026" name="Klip" r:id="rId4" imgW="2439988" imgH="441325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7593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4013" indent="-354013"/>
            <a:r>
              <a:rPr lang="tr-T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Alkolik Ebeveynlerin Çocukları Genellikle…</a:t>
            </a:r>
            <a:endParaRPr lang="tr-TR" sz="28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İstikrarsız bir aile ortamında büyürler.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Alkolik bir ebeveynden dengesiz tepkiler alırlar.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Öngörülemez </a:t>
            </a: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ebeveyn tutumları onların da davranışlarını dengesizleştirir. 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Bazı alkolik çocukları, alkol problemi olan kişiyi mutlu ederek onu içmekten alıkoyabileceğini düşünürler. 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081261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flipH="1">
            <a:off x="6756754" y="784326"/>
            <a:ext cx="2364312" cy="16561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ÖN YARGI</a:t>
            </a:r>
            <a:endParaRPr lang="tr-TR" sz="2800" dirty="0"/>
          </a:p>
        </p:txBody>
      </p:sp>
      <p:sp>
        <p:nvSpPr>
          <p:cNvPr id="16" name="Right Arrow 15"/>
          <p:cNvSpPr/>
          <p:nvPr/>
        </p:nvSpPr>
        <p:spPr>
          <a:xfrm>
            <a:off x="-18567" y="3645024"/>
            <a:ext cx="2412382" cy="173282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DOĞRUSU</a:t>
            </a:r>
            <a:endParaRPr lang="tr-TR" sz="2800" dirty="0"/>
          </a:p>
        </p:txBody>
      </p:sp>
      <p:sp>
        <p:nvSpPr>
          <p:cNvPr id="9" name="Oval 8"/>
          <p:cNvSpPr/>
          <p:nvPr/>
        </p:nvSpPr>
        <p:spPr>
          <a:xfrm>
            <a:off x="177021" y="622040"/>
            <a:ext cx="2412382" cy="1920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Ailevi Problemler</a:t>
            </a:r>
            <a:endParaRPr lang="tr-TR" sz="2400" dirty="0"/>
          </a:p>
        </p:txBody>
      </p:sp>
      <p:sp>
        <p:nvSpPr>
          <p:cNvPr id="12" name="Sağ Ok 11"/>
          <p:cNvSpPr/>
          <p:nvPr/>
        </p:nvSpPr>
        <p:spPr>
          <a:xfrm>
            <a:off x="2894778" y="13527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4211960" y="624080"/>
            <a:ext cx="2232248" cy="1976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Fazla Alkol Kullanma</a:t>
            </a:r>
            <a:endParaRPr lang="tr-TR" sz="2400" dirty="0"/>
          </a:p>
        </p:txBody>
      </p:sp>
      <p:sp>
        <p:nvSpPr>
          <p:cNvPr id="20" name="Oval 19"/>
          <p:cNvSpPr/>
          <p:nvPr/>
        </p:nvSpPr>
        <p:spPr>
          <a:xfrm>
            <a:off x="2757062" y="3503325"/>
            <a:ext cx="2232248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Fazla Alkol Kullanma</a:t>
            </a:r>
          </a:p>
        </p:txBody>
      </p:sp>
      <p:sp>
        <p:nvSpPr>
          <p:cNvPr id="22" name="Sağ Ok 21"/>
          <p:cNvSpPr/>
          <p:nvPr/>
        </p:nvSpPr>
        <p:spPr>
          <a:xfrm>
            <a:off x="5328084" y="42691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/>
          <p:cNvSpPr/>
          <p:nvPr/>
        </p:nvSpPr>
        <p:spPr>
          <a:xfrm>
            <a:off x="6606742" y="3551096"/>
            <a:ext cx="2412382" cy="1920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Ailevi Problemler</a:t>
            </a:r>
            <a:endParaRPr lang="tr-TR" sz="2400" dirty="0"/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235310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7511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4013" indent="-354013"/>
            <a:r>
              <a:rPr lang="tr-TR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Alkolün Zararı Sadece Kişinin Kendine mi?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268760"/>
            <a:ext cx="8787593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bg1"/>
                </a:solidFill>
                <a:latin typeface="+mn-lt"/>
              </a:rPr>
              <a:t>Fazla </a:t>
            </a:r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kullanımın </a:t>
            </a:r>
            <a:r>
              <a:rPr lang="tr-TR" sz="2800" b="1" dirty="0">
                <a:solidFill>
                  <a:schemeClr val="bg1"/>
                </a:solidFill>
                <a:latin typeface="+mn-lt"/>
              </a:rPr>
              <a:t>aile hayatına, iş hayatına, </a:t>
            </a:r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aile </a:t>
            </a:r>
            <a:r>
              <a:rPr lang="tr-TR" sz="2800" b="1" dirty="0">
                <a:solidFill>
                  <a:schemeClr val="bg1"/>
                </a:solidFill>
                <a:latin typeface="+mn-lt"/>
              </a:rPr>
              <a:t>ve ülke ekonomisine verdiği zararlar çok büyüktür</a:t>
            </a:r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En </a:t>
            </a:r>
            <a:r>
              <a:rPr lang="tr-TR" sz="2800" b="1" dirty="0">
                <a:solidFill>
                  <a:schemeClr val="bg1"/>
                </a:solidFill>
                <a:latin typeface="+mn-lt"/>
              </a:rPr>
              <a:t>genç kurbanlar (Büyüme eksiklikleri, yüz anormallikleri, beyin ve sinir sistemi zararları gibi alkole bağlı birçok doğum kusuru </a:t>
            </a:r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riski)…</a:t>
            </a:r>
            <a:endParaRPr lang="tr-TR" sz="2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142541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5865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4013" indent="-354013"/>
            <a:r>
              <a:rPr lang="tr-TR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Türkiye’de Alkole Harcanan Para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396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i-FI" sz="2800" b="1" dirty="0" smtClean="0">
                <a:latin typeface="+mn-lt"/>
              </a:rPr>
              <a:t>Aile bütçesinin</a:t>
            </a:r>
            <a:r>
              <a:rPr lang="tr-TR" sz="2800" b="1" dirty="0" smtClean="0">
                <a:latin typeface="+mn-lt"/>
              </a:rPr>
              <a:t> ne kadarı?</a:t>
            </a:r>
            <a:endParaRPr lang="fi-FI" sz="2800" b="1" dirty="0"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 smtClean="0">
                <a:latin typeface="+mn-lt"/>
              </a:rPr>
              <a:t>2004 </a:t>
            </a:r>
            <a:r>
              <a:rPr lang="fi-FI" sz="2800" b="1" dirty="0">
                <a:latin typeface="+mn-lt"/>
              </a:rPr>
              <a:t>	</a:t>
            </a:r>
            <a:r>
              <a:rPr lang="fi-FI" sz="2800" b="1" dirty="0" smtClean="0">
                <a:latin typeface="+mn-lt"/>
              </a:rPr>
              <a:t>%</a:t>
            </a:r>
            <a:r>
              <a:rPr lang="tr-TR" sz="2800" b="1" dirty="0" smtClean="0">
                <a:latin typeface="+mn-lt"/>
              </a:rPr>
              <a:t> </a:t>
            </a:r>
            <a:r>
              <a:rPr lang="fi-FI" sz="2800" b="1" dirty="0" smtClean="0">
                <a:latin typeface="+mn-lt"/>
              </a:rPr>
              <a:t>4.3</a:t>
            </a:r>
            <a:endParaRPr lang="fi-FI" sz="2800" b="1" dirty="0"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latin typeface="+mn-lt"/>
              </a:rPr>
              <a:t>2005 	</a:t>
            </a:r>
            <a:r>
              <a:rPr lang="fi-FI" sz="2800" b="1" dirty="0" smtClean="0">
                <a:latin typeface="+mn-lt"/>
              </a:rPr>
              <a:t>%</a:t>
            </a:r>
            <a:r>
              <a:rPr lang="tr-TR" sz="2800" b="1" dirty="0" smtClean="0">
                <a:latin typeface="+mn-lt"/>
              </a:rPr>
              <a:t> </a:t>
            </a:r>
            <a:r>
              <a:rPr lang="fi-FI" sz="2800" b="1" dirty="0" smtClean="0">
                <a:latin typeface="+mn-lt"/>
              </a:rPr>
              <a:t>4.1</a:t>
            </a:r>
            <a:endParaRPr lang="fi-FI" sz="2800" b="1" dirty="0"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latin typeface="+mn-lt"/>
              </a:rPr>
              <a:t>2006 	</a:t>
            </a:r>
            <a:r>
              <a:rPr lang="fi-FI" sz="2800" b="1" dirty="0" smtClean="0">
                <a:latin typeface="+mn-lt"/>
              </a:rPr>
              <a:t>%</a:t>
            </a:r>
            <a:r>
              <a:rPr lang="tr-TR" sz="2800" b="1" dirty="0" smtClean="0">
                <a:latin typeface="+mn-lt"/>
              </a:rPr>
              <a:t> </a:t>
            </a:r>
            <a:r>
              <a:rPr lang="fi-FI" sz="2800" b="1" dirty="0" smtClean="0">
                <a:latin typeface="+mn-lt"/>
              </a:rPr>
              <a:t>4.1</a:t>
            </a:r>
            <a:endParaRPr lang="fi-FI" sz="2800" b="1" dirty="0"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latin typeface="+mn-lt"/>
              </a:rPr>
              <a:t>2007 	</a:t>
            </a:r>
            <a:r>
              <a:rPr lang="fi-FI" sz="2800" b="1" dirty="0" smtClean="0">
                <a:latin typeface="+mn-lt"/>
              </a:rPr>
              <a:t>%</a:t>
            </a:r>
            <a:r>
              <a:rPr lang="tr-TR" sz="2800" b="1" dirty="0" smtClean="0">
                <a:latin typeface="+mn-lt"/>
              </a:rPr>
              <a:t> </a:t>
            </a:r>
            <a:r>
              <a:rPr lang="fi-FI" sz="2800" b="1" dirty="0" smtClean="0">
                <a:latin typeface="+mn-lt"/>
              </a:rPr>
              <a:t>4.3</a:t>
            </a:r>
            <a:endParaRPr lang="fi-FI" sz="2800" b="1" dirty="0"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latin typeface="+mn-lt"/>
              </a:rPr>
              <a:t>2008 	</a:t>
            </a:r>
            <a:r>
              <a:rPr lang="fi-FI" sz="2800" b="1" dirty="0" smtClean="0">
                <a:latin typeface="+mn-lt"/>
              </a:rPr>
              <a:t>%</a:t>
            </a:r>
            <a:r>
              <a:rPr lang="tr-TR" sz="2800" b="1" dirty="0" smtClean="0">
                <a:latin typeface="+mn-lt"/>
              </a:rPr>
              <a:t> </a:t>
            </a:r>
            <a:r>
              <a:rPr lang="fi-FI" sz="2800" b="1" dirty="0" smtClean="0">
                <a:latin typeface="+mn-lt"/>
              </a:rPr>
              <a:t>3.8</a:t>
            </a:r>
            <a:endParaRPr lang="fi-FI" sz="2800" b="1" dirty="0">
              <a:latin typeface="+mn-lt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618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1785926"/>
            <a:ext cx="3571868" cy="4071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88441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991157" y="1504523"/>
            <a:ext cx="734438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r-TR" altLang="tr-TR" sz="6000" b="1" dirty="0" smtClean="0">
                <a:solidFill>
                  <a:srgbClr val="ECECEC"/>
                </a:solidFill>
                <a:latin typeface="+mn-lt"/>
                <a:cs typeface="Andalus" pitchFamily="18" charset="-78"/>
              </a:rPr>
              <a:t>Uçuyorum sanmıştım, </a:t>
            </a:r>
          </a:p>
          <a:p>
            <a:pPr algn="ctr">
              <a:lnSpc>
                <a:spcPct val="150000"/>
              </a:lnSpc>
            </a:pPr>
            <a:r>
              <a:rPr lang="tr-TR" altLang="tr-TR" sz="6000" b="1" dirty="0">
                <a:solidFill>
                  <a:srgbClr val="ECECEC"/>
                </a:solidFill>
                <a:latin typeface="+mn-lt"/>
                <a:cs typeface="Andalus" pitchFamily="18" charset="-78"/>
              </a:rPr>
              <a:t>d</a:t>
            </a:r>
            <a:r>
              <a:rPr lang="tr-TR" altLang="tr-TR" sz="6000" b="1" dirty="0" smtClean="0">
                <a:solidFill>
                  <a:srgbClr val="ECECEC"/>
                </a:solidFill>
                <a:latin typeface="+mn-lt"/>
                <a:cs typeface="Andalus" pitchFamily="18" charset="-78"/>
              </a:rPr>
              <a:t>üşüyormuşum…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4 Dikdörtgen"/>
          <p:cNvSpPr>
            <a:spLocks noChangeArrowheads="1"/>
          </p:cNvSpPr>
          <p:nvPr/>
        </p:nvSpPr>
        <p:spPr bwMode="auto">
          <a:xfrm>
            <a:off x="179388" y="447055"/>
            <a:ext cx="7904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Gençler </a:t>
            </a:r>
            <a:r>
              <a:rPr lang="tr-TR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Alkol ve</a:t>
            </a:r>
          </a:p>
          <a:p>
            <a:pPr eaLnBrk="1" hangingPunct="1"/>
            <a:r>
              <a:rPr lang="tr-TR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Diğer Bağımlılık </a:t>
            </a:r>
            <a:r>
              <a:rPr lang="tr-TR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Yapıcı Maddeleri Neden Deniyorlar?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388543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İçerik Yer Tutucusu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1" cy="3341936"/>
          </a:xfrm>
        </p:spPr>
        <p:txBody>
          <a:bodyPr/>
          <a:lstStyle/>
          <a:p>
            <a:pPr marL="514350" indent="-514350" eaLnBrk="1" hangingPunct="1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tr-TR" altLang="tr-TR" sz="2800" b="1" dirty="0">
                <a:cs typeface="Arial" panose="020B0604020202020204" pitchFamily="34" charset="0"/>
              </a:rPr>
              <a:t>Bireysel </a:t>
            </a:r>
            <a:r>
              <a:rPr lang="tr-TR" altLang="tr-TR" sz="2800" b="1" dirty="0" smtClean="0">
                <a:cs typeface="Arial" panose="020B0604020202020204" pitchFamily="34" charset="0"/>
              </a:rPr>
              <a:t>faktörler</a:t>
            </a:r>
            <a:endParaRPr lang="tr-TR" altLang="tr-TR" sz="2800" b="1" dirty="0"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tr-TR" altLang="tr-TR" sz="2800" b="1" dirty="0">
                <a:cs typeface="Arial" panose="020B0604020202020204" pitchFamily="34" charset="0"/>
              </a:rPr>
              <a:t>Akran </a:t>
            </a:r>
            <a:r>
              <a:rPr lang="tr-TR" altLang="tr-TR" sz="2800" b="1" dirty="0" smtClean="0">
                <a:cs typeface="Arial" panose="020B0604020202020204" pitchFamily="34" charset="0"/>
              </a:rPr>
              <a:t>faktörü</a:t>
            </a:r>
            <a:endParaRPr lang="tr-TR" altLang="tr-TR" sz="2800" b="1" dirty="0"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tr-TR" altLang="tr-TR" sz="2800" b="1" dirty="0">
                <a:cs typeface="Arial" panose="020B0604020202020204" pitchFamily="34" charset="0"/>
              </a:rPr>
              <a:t>Aile </a:t>
            </a:r>
            <a:r>
              <a:rPr lang="tr-TR" altLang="tr-TR" sz="2800" b="1" dirty="0" smtClean="0">
                <a:cs typeface="Arial" panose="020B0604020202020204" pitchFamily="34" charset="0"/>
              </a:rPr>
              <a:t>faktörü</a:t>
            </a:r>
            <a:endParaRPr lang="tr-TR" altLang="tr-TR" sz="2800" b="1" dirty="0"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tr-TR" altLang="tr-TR" sz="2800" b="1" dirty="0">
                <a:cs typeface="Arial" panose="020B0604020202020204" pitchFamily="34" charset="0"/>
              </a:rPr>
              <a:t>Okul </a:t>
            </a:r>
            <a:r>
              <a:rPr lang="tr-TR" altLang="tr-TR" sz="2800" b="1" dirty="0" smtClean="0">
                <a:cs typeface="Arial" panose="020B0604020202020204" pitchFamily="34" charset="0"/>
              </a:rPr>
              <a:t>faktörü</a:t>
            </a:r>
            <a:endParaRPr lang="tr-TR" altLang="tr-TR" sz="2800" b="1" dirty="0"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tr-TR" altLang="tr-TR" sz="2800" b="1" dirty="0">
                <a:cs typeface="Arial" panose="020B0604020202020204" pitchFamily="34" charset="0"/>
              </a:rPr>
              <a:t>Çevresel </a:t>
            </a:r>
            <a:r>
              <a:rPr lang="tr-TR" altLang="tr-TR" sz="2800" b="1" dirty="0" smtClean="0">
                <a:cs typeface="Arial" panose="020B0604020202020204" pitchFamily="34" charset="0"/>
              </a:rPr>
              <a:t>faktörler</a:t>
            </a:r>
            <a:endParaRPr lang="tr-TR" altLang="tr-TR" sz="2800" b="1" dirty="0">
              <a:cs typeface="Arial" panose="020B0604020202020204" pitchFamily="34" charset="0"/>
            </a:endParaRPr>
          </a:p>
        </p:txBody>
      </p:sp>
      <p:cxnSp>
        <p:nvCxnSpPr>
          <p:cNvPr id="10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4 Dikdörtgen"/>
          <p:cNvSpPr>
            <a:spLocks noChangeArrowheads="1"/>
          </p:cNvSpPr>
          <p:nvPr/>
        </p:nvSpPr>
        <p:spPr bwMode="auto">
          <a:xfrm>
            <a:off x="179388" y="404664"/>
            <a:ext cx="759977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Alkol Kullanımına Başlamada Yaygın Gözlenen</a:t>
            </a:r>
          </a:p>
          <a:p>
            <a:pPr eaLnBrk="1" hangingPunct="1"/>
            <a:r>
              <a:rPr lang="tr-TR" sz="2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5 Risk Faktörü</a:t>
            </a:r>
            <a:endParaRPr lang="tr-TR" sz="26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825668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0108"/>
            <a:ext cx="7197347" cy="920144"/>
          </a:xfrm>
        </p:spPr>
        <p:txBody>
          <a:bodyPr/>
          <a:lstStyle/>
          <a:p>
            <a:pPr algn="l" eaLnBrk="1" hangingPunct="1">
              <a:defRPr/>
            </a:pPr>
            <a:r>
              <a:rPr lang="tr-TR" sz="3600" b="1" dirty="0">
                <a:solidFill>
                  <a:srgbClr val="FFFF00"/>
                </a:solidFill>
              </a:rPr>
              <a:t>	</a:t>
            </a:r>
            <a:r>
              <a:rPr lang="tr-TR" sz="3600" b="1" dirty="0" smtClean="0">
                <a:solidFill>
                  <a:srgbClr val="FFFF00"/>
                </a:solidFill>
              </a:rPr>
              <a:t>1. </a:t>
            </a:r>
            <a:r>
              <a:rPr lang="tr-TR" sz="3600" b="1" dirty="0">
                <a:solidFill>
                  <a:srgbClr val="FFFF00"/>
                </a:solidFill>
              </a:rPr>
              <a:t>Bireysel Faktörler 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9316" y="1912689"/>
            <a:ext cx="7493124" cy="3676551"/>
          </a:xfrm>
        </p:spPr>
        <p:txBody>
          <a:bodyPr lIns="276740" tIns="276740" rIns="276740" bIns="276740"/>
          <a:lstStyle/>
          <a:p>
            <a:pPr marL="280988" indent="-280988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cs typeface="Arial" panose="020B0604020202020204" pitchFamily="34" charset="0"/>
              </a:rPr>
              <a:t>Ergenlik </a:t>
            </a:r>
            <a:r>
              <a:rPr lang="tr-TR" altLang="tr-TR" sz="2800" b="1" dirty="0">
                <a:cs typeface="Arial" panose="020B0604020202020204" pitchFamily="34" charset="0"/>
              </a:rPr>
              <a:t>algısı ve adaptasyon süreci</a:t>
            </a:r>
            <a:endParaRPr lang="en-US" altLang="tr-TR" sz="2800" b="1" dirty="0">
              <a:cs typeface="Arial" panose="020B0604020202020204" pitchFamily="34" charset="0"/>
            </a:endParaRPr>
          </a:p>
          <a:p>
            <a:pPr marL="280988" indent="-280988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Madde kullanımına yönelik algı</a:t>
            </a:r>
          </a:p>
          <a:p>
            <a:pPr marL="280988" indent="-280988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Yaşam becerileriyle ilgili sorunlar</a:t>
            </a:r>
          </a:p>
          <a:p>
            <a:pPr marL="280988" indent="-280988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cs typeface="Arial" panose="020B0604020202020204" pitchFamily="34" charset="0"/>
              </a:rPr>
              <a:t>Agresiflik</a:t>
            </a:r>
            <a:r>
              <a:rPr lang="tr-TR" altLang="tr-TR" sz="2800" b="1" dirty="0">
                <a:cs typeface="Arial" panose="020B0604020202020204" pitchFamily="34" charset="0"/>
              </a:rPr>
              <a:t>, olumsuz ruh hâli, çekingenlik veya dürtüsellik</a:t>
            </a:r>
          </a:p>
        </p:txBody>
      </p:sp>
      <p:cxnSp>
        <p:nvCxnSpPr>
          <p:cNvPr id="11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4 Dikdörtgen"/>
          <p:cNvSpPr>
            <a:spLocks noChangeArrowheads="1"/>
          </p:cNvSpPr>
          <p:nvPr/>
        </p:nvSpPr>
        <p:spPr bwMode="auto">
          <a:xfrm>
            <a:off x="179388" y="395288"/>
            <a:ext cx="759977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Alkol Kullanımına </a:t>
            </a:r>
            <a:r>
              <a:rPr lang="tr-TR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Başlamada Yaygın Gözlenen</a:t>
            </a:r>
          </a:p>
          <a:p>
            <a:pPr eaLnBrk="1" hangingPunct="1"/>
            <a:r>
              <a:rPr lang="tr-TR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5 Risk Faktörü</a:t>
            </a:r>
            <a:endParaRPr lang="tr-TR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601555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16832"/>
            <a:ext cx="7819693" cy="3997829"/>
          </a:xfrm>
        </p:spPr>
        <p:txBody>
          <a:bodyPr lIns="187470" tIns="187470" rIns="187470" bIns="187470"/>
          <a:lstStyle/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Başlama</a:t>
            </a: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, temin etme, devam </a:t>
            </a: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ettirme vb. hususlarda destek</a:t>
            </a:r>
            <a:endParaRPr lang="tr-TR" altLang="tr-TR" sz="2800" b="1" dirty="0">
              <a:solidFill>
                <a:schemeClr val="tx1">
                  <a:lumMod val="95000"/>
                </a:schemeClr>
              </a:solidFill>
              <a:cs typeface="Arial" panose="020B0604020202020204" pitchFamily="34" charset="0"/>
            </a:endParaRP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Arkadaş grubunda madde kullanımına olumlu </a:t>
            </a:r>
            <a:r>
              <a:rPr lang="tr-TR" altLang="tr-TR" sz="2800" b="1" dirty="0" smtClean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bakış</a:t>
            </a:r>
            <a:endParaRPr lang="tr-TR" altLang="tr-TR" sz="2800" b="1" dirty="0">
              <a:solidFill>
                <a:schemeClr val="tx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1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4 Dikdörtgen"/>
          <p:cNvSpPr>
            <a:spLocks noChangeArrowheads="1"/>
          </p:cNvSpPr>
          <p:nvPr/>
        </p:nvSpPr>
        <p:spPr bwMode="auto">
          <a:xfrm>
            <a:off x="179388" y="395288"/>
            <a:ext cx="88279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Alkol Kullanımına </a:t>
            </a:r>
            <a:r>
              <a:rPr lang="tr-TR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Başlamada Yaygın Gözlenen 5 Risk Faktörü</a:t>
            </a:r>
            <a:endParaRPr lang="tr-TR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859" y="884411"/>
            <a:ext cx="4914181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tr-TR" sz="3600" b="1" dirty="0" smtClean="0">
                <a:solidFill>
                  <a:srgbClr val="FFFF00"/>
                </a:solidFill>
              </a:rPr>
              <a:t>	2. Akran Faktörü </a:t>
            </a:r>
            <a:endParaRPr lang="tr-TR" sz="3600" b="1" dirty="0">
              <a:solidFill>
                <a:srgbClr val="FFFF00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150437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5977" y="1902842"/>
            <a:ext cx="7314455" cy="3830414"/>
          </a:xfrm>
        </p:spPr>
        <p:txBody>
          <a:bodyPr lIns="187470" tIns="187470" rIns="187470" bIns="187470"/>
          <a:lstStyle/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cs typeface="Arial" panose="020B0604020202020204" pitchFamily="34" charset="0"/>
              </a:rPr>
              <a:t>Çeşitli travmaların varlığı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cs typeface="Arial" panose="020B0604020202020204" pitchFamily="34" charset="0"/>
              </a:rPr>
              <a:t>Aile kontrolünün yetersizliği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cs typeface="Arial" panose="020B0604020202020204" pitchFamily="34" charset="0"/>
              </a:rPr>
              <a:t>Ailede madde kullanımının varlığı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cs typeface="Arial" panose="020B0604020202020204" pitchFamily="34" charset="0"/>
              </a:rPr>
              <a:t>Çocuğa uygun sınırlar oluşturamamak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cs typeface="Arial" panose="020B0604020202020204" pitchFamily="34" charset="0"/>
              </a:rPr>
              <a:t>Çocuğa yönelik ihmal ve istismar</a:t>
            </a:r>
            <a:endParaRPr lang="tr-TR" altLang="tr-TR" sz="2800" b="1" dirty="0">
              <a:cs typeface="Arial" panose="020B0604020202020204" pitchFamily="34" charset="0"/>
            </a:endParaRPr>
          </a:p>
        </p:txBody>
      </p:sp>
      <p:cxnSp>
        <p:nvCxnSpPr>
          <p:cNvPr id="11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4 Dikdörtgen"/>
          <p:cNvSpPr>
            <a:spLocks noChangeArrowheads="1"/>
          </p:cNvSpPr>
          <p:nvPr/>
        </p:nvSpPr>
        <p:spPr bwMode="auto">
          <a:xfrm>
            <a:off x="179388" y="395288"/>
            <a:ext cx="88279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Alkol Kullanımına </a:t>
            </a:r>
            <a:r>
              <a:rPr lang="tr-TR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Başlamada Yaygın Gözlenen 5 Risk Faktörü</a:t>
            </a:r>
            <a:endParaRPr lang="tr-TR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4914181" cy="562954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tr-TR" sz="3600" b="1" dirty="0">
                <a:solidFill>
                  <a:srgbClr val="FFFF00"/>
                </a:solidFill>
              </a:rPr>
              <a:t>	</a:t>
            </a:r>
            <a:r>
              <a:rPr lang="tr-TR" sz="3600" b="1" dirty="0" smtClean="0">
                <a:solidFill>
                  <a:srgbClr val="FFFF00"/>
                </a:solidFill>
              </a:rPr>
              <a:t>3. Aile Faktörü </a:t>
            </a:r>
            <a:endParaRPr lang="tr-TR" sz="3600" b="1" dirty="0">
              <a:solidFill>
                <a:srgbClr val="FFFF00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630192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9993" y="1844030"/>
            <a:ext cx="7729131" cy="4070632"/>
          </a:xfrm>
        </p:spPr>
        <p:txBody>
          <a:bodyPr lIns="187470" tIns="187470" rIns="187470" bIns="187470">
            <a:normAutofit lnSpcReduction="10000"/>
          </a:bodyPr>
          <a:lstStyle/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Okul bağı ve okula bakış açısı zayıf, olumsuz sınıf içi </a:t>
            </a:r>
            <a:r>
              <a:rPr lang="tr-TR" altLang="tr-TR" sz="2800" b="1" dirty="0" smtClean="0">
                <a:cs typeface="Arial" panose="020B0604020202020204" pitchFamily="34" charset="0"/>
              </a:rPr>
              <a:t>davranışlar</a:t>
            </a:r>
            <a:endParaRPr lang="tr-TR" altLang="tr-TR" sz="2800" b="1" dirty="0">
              <a:cs typeface="Arial" panose="020B0604020202020204" pitchFamily="34" charset="0"/>
            </a:endParaRP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Okuldan kaçma davranışının </a:t>
            </a:r>
            <a:r>
              <a:rPr lang="tr-TR" altLang="tr-TR" sz="2800" b="1" dirty="0" smtClean="0">
                <a:cs typeface="Arial" panose="020B0604020202020204" pitchFamily="34" charset="0"/>
              </a:rPr>
              <a:t>artması</a:t>
            </a:r>
            <a:endParaRPr lang="tr-TR" altLang="tr-TR" sz="2800" b="1" dirty="0">
              <a:cs typeface="Arial" panose="020B0604020202020204" pitchFamily="34" charset="0"/>
            </a:endParaRP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Okul yönetiminin kullananlardan oluşan </a:t>
            </a:r>
            <a:r>
              <a:rPr lang="tr-TR" altLang="tr-TR" sz="2800" b="1" dirty="0" smtClean="0">
                <a:cs typeface="Arial" panose="020B0604020202020204" pitchFamily="34" charset="0"/>
              </a:rPr>
              <a:t>ağları engelleyememesi</a:t>
            </a:r>
            <a:endParaRPr lang="tr-TR" altLang="tr-TR" sz="2800" b="1" dirty="0">
              <a:cs typeface="Arial" panose="020B0604020202020204" pitchFamily="34" charset="0"/>
            </a:endParaRP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Disiplin sorunlarına yönelik tedbir </a:t>
            </a:r>
            <a:r>
              <a:rPr lang="tr-TR" altLang="tr-TR" sz="2800" b="1" dirty="0" smtClean="0">
                <a:cs typeface="Arial" panose="020B0604020202020204" pitchFamily="34" charset="0"/>
              </a:rPr>
              <a:t>alınmaması</a:t>
            </a:r>
            <a:endParaRPr lang="tr-TR" altLang="tr-TR" sz="2800" b="1" dirty="0">
              <a:cs typeface="Arial" panose="020B0604020202020204" pitchFamily="34" charset="0"/>
            </a:endParaRPr>
          </a:p>
        </p:txBody>
      </p:sp>
      <p:cxnSp>
        <p:nvCxnSpPr>
          <p:cNvPr id="11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4 Dikdörtgen"/>
          <p:cNvSpPr>
            <a:spLocks noChangeArrowheads="1"/>
          </p:cNvSpPr>
          <p:nvPr/>
        </p:nvSpPr>
        <p:spPr bwMode="auto">
          <a:xfrm>
            <a:off x="179388" y="395288"/>
            <a:ext cx="759977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Alkol Kullanımına </a:t>
            </a:r>
            <a:r>
              <a:rPr lang="tr-TR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Başlamada Yaygın Gözlenen</a:t>
            </a:r>
          </a:p>
          <a:p>
            <a:pPr eaLnBrk="1" hangingPunct="1"/>
            <a:r>
              <a:rPr lang="tr-TR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5 Risk Faktörü</a:t>
            </a:r>
            <a:endParaRPr lang="tr-TR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214422"/>
            <a:ext cx="4914181" cy="615763"/>
          </a:xfrm>
        </p:spPr>
        <p:txBody>
          <a:bodyPr/>
          <a:lstStyle/>
          <a:p>
            <a:pPr algn="l" eaLnBrk="1" hangingPunct="1">
              <a:defRPr/>
            </a:pPr>
            <a:r>
              <a:rPr lang="tr-TR" sz="3600" b="1" dirty="0">
                <a:solidFill>
                  <a:srgbClr val="FFFF00"/>
                </a:solidFill>
              </a:rPr>
              <a:t>	</a:t>
            </a:r>
            <a:r>
              <a:rPr lang="tr-TR" sz="3600" b="1" dirty="0" smtClean="0">
                <a:solidFill>
                  <a:srgbClr val="FFFF00"/>
                </a:solidFill>
              </a:rPr>
              <a:t>4. Okul Faktörü </a:t>
            </a:r>
            <a:endParaRPr lang="tr-TR" sz="3600" b="1" dirty="0">
              <a:solidFill>
                <a:srgbClr val="FFFF00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232731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>
          <a:xfrm>
            <a:off x="457200" y="428625"/>
            <a:ext cx="7467600" cy="7747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Bağımlı Kimdir?</a:t>
            </a:r>
          </a:p>
        </p:txBody>
      </p:sp>
      <p:sp>
        <p:nvSpPr>
          <p:cNvPr id="11267" name="Rectangle 5"/>
          <p:cNvSpPr>
            <a:spLocks noGrp="1"/>
          </p:cNvSpPr>
          <p:nvPr>
            <p:ph type="body" sz="half" idx="1"/>
          </p:nvPr>
        </p:nvSpPr>
        <p:spPr>
          <a:xfrm>
            <a:off x="468313" y="1341438"/>
            <a:ext cx="8002587" cy="48736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sz="1800" dirty="0" smtClean="0">
                <a:solidFill>
                  <a:srgbClr val="0066FF"/>
                </a:solidFill>
              </a:rPr>
              <a:t>	</a:t>
            </a:r>
            <a:r>
              <a:rPr lang="tr-TR" sz="2600" dirty="0" smtClean="0">
                <a:solidFill>
                  <a:schemeClr val="bg1"/>
                </a:solidFill>
                <a:latin typeface="Arial" charset="0"/>
              </a:rPr>
              <a:t>Bu süreçleri yaşayan kişi bağımlıdır.</a:t>
            </a:r>
          </a:p>
          <a:p>
            <a:pPr eaLnBrk="1" hangingPunct="1">
              <a:lnSpc>
                <a:spcPct val="150000"/>
              </a:lnSpc>
            </a:pPr>
            <a:r>
              <a:rPr lang="tr-TR" sz="2600" dirty="0" smtClean="0">
                <a:solidFill>
                  <a:schemeClr val="bg1"/>
                </a:solidFill>
                <a:latin typeface="Arial" charset="0"/>
              </a:rPr>
              <a:t>Maddeyi Arttırıyorsa </a:t>
            </a:r>
          </a:p>
          <a:p>
            <a:pPr eaLnBrk="1" hangingPunct="1">
              <a:lnSpc>
                <a:spcPct val="150000"/>
              </a:lnSpc>
            </a:pPr>
            <a:r>
              <a:rPr lang="tr-TR" sz="2600" dirty="0" smtClean="0">
                <a:solidFill>
                  <a:schemeClr val="bg1"/>
                </a:solidFill>
                <a:latin typeface="Arial" charset="0"/>
              </a:rPr>
              <a:t>Yoksunluk Belirtisi (depresyon-kramp) Yaşıyorsa</a:t>
            </a:r>
          </a:p>
          <a:p>
            <a:pPr eaLnBrk="1" hangingPunct="1">
              <a:lnSpc>
                <a:spcPct val="150000"/>
              </a:lnSpc>
            </a:pPr>
            <a:r>
              <a:rPr lang="tr-TR" sz="2600" dirty="0" smtClean="0">
                <a:solidFill>
                  <a:schemeClr val="bg1"/>
                </a:solidFill>
                <a:latin typeface="Arial" charset="0"/>
              </a:rPr>
              <a:t>Madde Alınması ile Rahatlıyorsa</a:t>
            </a:r>
          </a:p>
          <a:p>
            <a:pPr eaLnBrk="1" hangingPunct="1">
              <a:lnSpc>
                <a:spcPct val="150000"/>
              </a:lnSpc>
            </a:pPr>
            <a:r>
              <a:rPr lang="tr-TR" sz="2600" dirty="0" smtClean="0">
                <a:solidFill>
                  <a:schemeClr val="bg1"/>
                </a:solidFill>
                <a:latin typeface="Arial" charset="0"/>
              </a:rPr>
              <a:t>Ruhsal Bedensel Sosyal Zarar Yaşıyorsa</a:t>
            </a:r>
          </a:p>
          <a:p>
            <a:pPr eaLnBrk="1" hangingPunct="1">
              <a:lnSpc>
                <a:spcPct val="150000"/>
              </a:lnSpc>
            </a:pPr>
            <a:r>
              <a:rPr lang="tr-TR" sz="2600" dirty="0" smtClean="0">
                <a:solidFill>
                  <a:schemeClr val="bg1"/>
                </a:solidFill>
                <a:latin typeface="Arial" charset="0"/>
              </a:rPr>
              <a:t>Sorumluluklarını İhmal Ediyorsa</a:t>
            </a:r>
          </a:p>
          <a:p>
            <a:pPr eaLnBrk="1" hangingPunct="1"/>
            <a:endParaRPr lang="tr-TR" sz="2600" dirty="0" smtClean="0">
              <a:solidFill>
                <a:srgbClr val="A8286B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44824"/>
            <a:ext cx="7565975" cy="4039443"/>
          </a:xfrm>
        </p:spPr>
        <p:txBody>
          <a:bodyPr lIns="187470" tIns="187470" rIns="187470" bIns="187470">
            <a:noAutofit/>
          </a:bodyPr>
          <a:lstStyle/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cs typeface="Arial" panose="020B0604020202020204" pitchFamily="34" charset="0"/>
              </a:rPr>
              <a:t>Toplumsal olarak bağımlılık ve bağımlıya bakış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cs typeface="Arial" panose="020B0604020202020204" pitchFamily="34" charset="0"/>
              </a:rPr>
              <a:t>Yasalar ve uygulanabilirlik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cs typeface="Arial" panose="020B0604020202020204" pitchFamily="34" charset="0"/>
              </a:rPr>
              <a:t>Ulaşılabilirliğin kolay olduğunun algılanması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cs typeface="Arial" panose="020B0604020202020204" pitchFamily="34" charset="0"/>
              </a:rPr>
              <a:t>Yerel yönetimler ve yatırım eksiklikleri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 smtClean="0">
                <a:cs typeface="Arial" panose="020B0604020202020204" pitchFamily="34" charset="0"/>
              </a:rPr>
              <a:t>Yoksulluk ve işsizlik</a:t>
            </a:r>
            <a:endParaRPr lang="tr-TR" altLang="tr-TR" sz="2800" b="1" dirty="0">
              <a:cs typeface="Arial" panose="020B0604020202020204" pitchFamily="34" charset="0"/>
            </a:endParaRPr>
          </a:p>
        </p:txBody>
      </p:sp>
      <p:cxnSp>
        <p:nvCxnSpPr>
          <p:cNvPr id="12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4 Dikdörtgen"/>
          <p:cNvSpPr>
            <a:spLocks noChangeArrowheads="1"/>
          </p:cNvSpPr>
          <p:nvPr/>
        </p:nvSpPr>
        <p:spPr bwMode="auto">
          <a:xfrm>
            <a:off x="179388" y="395288"/>
            <a:ext cx="88279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Alkol Kullanımına </a:t>
            </a:r>
            <a:r>
              <a:rPr lang="tr-TR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Başlamada Yaygın Gözlenen 5 Risk Faktörü</a:t>
            </a:r>
            <a:endParaRPr lang="tr-TR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" y="884411"/>
            <a:ext cx="6697281" cy="615763"/>
          </a:xfrm>
        </p:spPr>
        <p:txBody>
          <a:bodyPr/>
          <a:lstStyle/>
          <a:p>
            <a:pPr algn="l" eaLnBrk="1" hangingPunct="1">
              <a:defRPr/>
            </a:pPr>
            <a:r>
              <a:rPr lang="tr-TR" sz="3600" b="1" dirty="0">
                <a:solidFill>
                  <a:srgbClr val="FFFF00"/>
                </a:solidFill>
              </a:rPr>
              <a:t>	</a:t>
            </a:r>
            <a:r>
              <a:rPr lang="tr-TR" sz="3600" b="1" dirty="0" smtClean="0">
                <a:solidFill>
                  <a:srgbClr val="FFFF00"/>
                </a:solidFill>
              </a:rPr>
              <a:t>5. Çevresel </a:t>
            </a:r>
            <a:r>
              <a:rPr lang="tr-TR" sz="3600" b="1" dirty="0">
                <a:solidFill>
                  <a:srgbClr val="FFFF00"/>
                </a:solidFill>
              </a:rPr>
              <a:t>Faktörler 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797119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56294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Alkol Hakkında Yanlış Bilinenler</a:t>
            </a:r>
            <a:endParaRPr lang="tr-TR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 smtClean="0">
                <a:latin typeface="+mn-lt"/>
              </a:rPr>
              <a:t>Yanlış</a:t>
            </a:r>
            <a:endParaRPr lang="tr-TR" sz="2800" b="1" dirty="0" smtClean="0"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>
                <a:latin typeface="+mn-lt"/>
              </a:rPr>
              <a:t>	</a:t>
            </a:r>
            <a:r>
              <a:rPr lang="fi-FI" sz="2800" b="1" i="1" dirty="0" smtClean="0">
                <a:latin typeface="+mn-lt"/>
              </a:rPr>
              <a:t>Ben </a:t>
            </a:r>
            <a:r>
              <a:rPr lang="fi-FI" sz="2800" b="1" i="1" dirty="0">
                <a:latin typeface="+mn-lt"/>
              </a:rPr>
              <a:t>bağımlı olmam.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fi-FI" sz="2800" b="1" dirty="0"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 smtClean="0">
                <a:latin typeface="+mn-lt"/>
              </a:rPr>
              <a:t>Doğru</a:t>
            </a:r>
            <a:endParaRPr lang="tr-TR" sz="2800" b="1" dirty="0" smtClean="0"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i-FI" sz="2800" b="1" i="1" dirty="0" smtClean="0">
                <a:latin typeface="+mn-lt"/>
              </a:rPr>
              <a:t>Kimsenin </a:t>
            </a:r>
            <a:r>
              <a:rPr lang="fi-FI" sz="2800" b="1" i="1" dirty="0">
                <a:latin typeface="+mn-lt"/>
              </a:rPr>
              <a:t>böyle bir güvencesi olamaz. Alkol ya da </a:t>
            </a:r>
            <a:r>
              <a:rPr lang="tr-TR" sz="2800" b="1" i="1" dirty="0" smtClean="0">
                <a:latin typeface="+mn-lt"/>
              </a:rPr>
              <a:t>	</a:t>
            </a:r>
            <a:r>
              <a:rPr lang="fi-FI" sz="2800" b="1" i="1" dirty="0" smtClean="0">
                <a:latin typeface="+mn-lt"/>
              </a:rPr>
              <a:t>madde </a:t>
            </a:r>
            <a:r>
              <a:rPr lang="fi-FI" sz="2800" b="1" i="1" dirty="0">
                <a:latin typeface="+mn-lt"/>
              </a:rPr>
              <a:t>kullanan herkes, bağımlı olabilir.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456501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486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Alkol Hakkında Yanlış Bilinenler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431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solidFill>
                  <a:srgbClr val="FFFF00"/>
                </a:solidFill>
                <a:latin typeface="+mn-lt"/>
              </a:rPr>
              <a:t>Yanlış</a:t>
            </a:r>
            <a:endParaRPr lang="tr-TR" sz="2800" b="1" dirty="0">
              <a:solidFill>
                <a:srgbClr val="FFFF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>
                <a:solidFill>
                  <a:srgbClr val="00B0F0"/>
                </a:solidFill>
                <a:latin typeface="+mn-lt"/>
              </a:rPr>
              <a:t>Ben kontrolümü sağlarım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.</a:t>
            </a:r>
            <a:endParaRPr lang="tr-TR" sz="2800" b="1" i="1" dirty="0">
              <a:solidFill>
                <a:srgbClr val="FFFF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i-FI" sz="1200" b="1" dirty="0">
              <a:solidFill>
                <a:srgbClr val="FFFF00"/>
              </a:solidFill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 smtClean="0">
                <a:solidFill>
                  <a:srgbClr val="FFFF00"/>
                </a:solidFill>
                <a:latin typeface="+mn-lt"/>
              </a:rPr>
              <a:t>Doğru</a:t>
            </a:r>
            <a:endParaRPr lang="tr-TR" sz="2800" b="1" dirty="0" smtClean="0">
              <a:solidFill>
                <a:srgbClr val="FFFF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Alkol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vücut üzerindeki biyolojik 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etkilerinedeniyle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, </a:t>
            </a:r>
            <a:r>
              <a:rPr lang="tr-TR" sz="2800" b="1" i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nöron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iletişimini 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bozarak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sinir </a:t>
            </a:r>
            <a:r>
              <a:rPr lang="tr-TR" sz="2800" b="1" i="1" dirty="0" smtClean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hücrelerinin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yapısını 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değiştirir.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Bu nedenle kişi, </a:t>
            </a:r>
            <a:r>
              <a:rPr lang="tr-TR" sz="2800" b="1" i="1" dirty="0" smtClean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kullanımdan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bir süre sonra bağımlı olduğunu fark </a:t>
            </a:r>
            <a:r>
              <a:rPr lang="tr-TR" sz="2800" b="1" i="1" dirty="0" smtClean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etmez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618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086095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486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Alkol Hakkında Yanlış Bilinenler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 smtClean="0">
                <a:latin typeface="+mn-lt"/>
              </a:rPr>
              <a:t>Yanlış</a:t>
            </a:r>
            <a:endParaRPr lang="tr-TR" sz="2800" b="1" dirty="0"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 smtClean="0">
                <a:latin typeface="+mn-lt"/>
              </a:rPr>
              <a:t>	</a:t>
            </a:r>
            <a:r>
              <a:rPr lang="fi-FI" sz="2800" b="1" i="1" dirty="0" smtClean="0">
                <a:latin typeface="+mn-lt"/>
              </a:rPr>
              <a:t>Benim </a:t>
            </a:r>
            <a:r>
              <a:rPr lang="fi-FI" sz="2800" b="1" i="1" dirty="0">
                <a:latin typeface="+mn-lt"/>
              </a:rPr>
              <a:t>iradem güçlüdür.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fi-FI" sz="2800" b="1" dirty="0"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 smtClean="0">
                <a:latin typeface="+mn-lt"/>
              </a:rPr>
              <a:t>Doğru</a:t>
            </a:r>
            <a:endParaRPr lang="tr-TR" sz="2800" b="1" dirty="0" smtClean="0"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>
                <a:latin typeface="+mn-lt"/>
              </a:rPr>
              <a:t>	</a:t>
            </a:r>
            <a:r>
              <a:rPr lang="tr-TR" sz="2800" b="1" i="1" dirty="0" smtClean="0">
                <a:latin typeface="+mn-lt"/>
              </a:rPr>
              <a:t>B</a:t>
            </a:r>
            <a:r>
              <a:rPr lang="fi-FI" sz="2800" b="1" i="1" dirty="0" smtClean="0">
                <a:latin typeface="+mn-lt"/>
              </a:rPr>
              <a:t>ağımlılığın </a:t>
            </a:r>
            <a:r>
              <a:rPr lang="fi-FI" sz="2800" b="1" i="1" dirty="0">
                <a:latin typeface="+mn-lt"/>
              </a:rPr>
              <a:t>irade ile ilişkisi yoktur. </a:t>
            </a:r>
            <a:r>
              <a:rPr lang="fi-FI" sz="2800" b="1" i="1" dirty="0" smtClean="0">
                <a:latin typeface="+mn-lt"/>
              </a:rPr>
              <a:t>Kullanmaya </a:t>
            </a:r>
            <a:r>
              <a:rPr lang="tr-TR" sz="2800" b="1" i="1" dirty="0" smtClean="0">
                <a:latin typeface="+mn-lt"/>
              </a:rPr>
              <a:t>	</a:t>
            </a:r>
            <a:r>
              <a:rPr lang="fi-FI" sz="2800" b="1" i="1" dirty="0" smtClean="0">
                <a:latin typeface="+mn-lt"/>
              </a:rPr>
              <a:t>başladıktan </a:t>
            </a:r>
            <a:r>
              <a:rPr lang="fi-FI" sz="2800" b="1" i="1" dirty="0">
                <a:latin typeface="+mn-lt"/>
              </a:rPr>
              <a:t>sonra irade </a:t>
            </a:r>
            <a:r>
              <a:rPr lang="tr-TR" sz="2800" b="1" i="1" dirty="0" smtClean="0">
                <a:latin typeface="+mn-lt"/>
              </a:rPr>
              <a:t>artık </a:t>
            </a:r>
            <a:r>
              <a:rPr lang="fi-FI" sz="2800" b="1" i="1" dirty="0" smtClean="0">
                <a:latin typeface="+mn-lt"/>
              </a:rPr>
              <a:t>devre dışıdır</a:t>
            </a:r>
            <a:r>
              <a:rPr lang="fi-FI" sz="2800" b="1" i="1" dirty="0">
                <a:latin typeface="+mn-lt"/>
              </a:rPr>
              <a:t>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125132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486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Alkol Hakkında Yanlış Bilinenler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solidFill>
                  <a:srgbClr val="FFFF00"/>
                </a:solidFill>
                <a:latin typeface="+mn-lt"/>
              </a:rPr>
              <a:t>Yanlış</a:t>
            </a:r>
            <a:endParaRPr lang="tr-TR" sz="2800" b="1" dirty="0">
              <a:solidFill>
                <a:srgbClr val="FFFF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 smtClean="0">
                <a:solidFill>
                  <a:srgbClr val="FFFF00"/>
                </a:solidFill>
                <a:latin typeface="+mn-lt"/>
              </a:rPr>
              <a:t>	</a:t>
            </a:r>
            <a:r>
              <a:rPr lang="tr-TR" sz="2800" b="1" i="1" dirty="0" err="1" smtClean="0">
                <a:solidFill>
                  <a:srgbClr val="FFFF00"/>
                </a:solidFill>
                <a:latin typeface="+mn-lt"/>
              </a:rPr>
              <a:t>Bir</a:t>
            </a:r>
            <a:r>
              <a:rPr lang="tr-TR" sz="2800" b="1" dirty="0" err="1" smtClean="0">
                <a:solidFill>
                  <a:srgbClr val="FFFF00"/>
                </a:solidFill>
                <a:latin typeface="+mn-lt"/>
              </a:rPr>
              <a:t>ç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ok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tanıdığım kullanıyor, bir şey olmuyor.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fi-FI" sz="2800" b="1" dirty="0">
              <a:solidFill>
                <a:srgbClr val="FFFF00"/>
              </a:solidFill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solidFill>
                  <a:srgbClr val="FFFF00"/>
                </a:solidFill>
                <a:latin typeface="+mn-lt"/>
              </a:rPr>
              <a:t>Doğru</a:t>
            </a:r>
            <a:endParaRPr lang="tr-TR" sz="2800" b="1" dirty="0">
              <a:solidFill>
                <a:srgbClr val="FFFF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 smtClean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Alkol 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kullanan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kişinin </a:t>
            </a:r>
            <a:r>
              <a:rPr lang="tr-TR" sz="2800" b="1" i="1" dirty="0" smtClean="0">
                <a:solidFill>
                  <a:srgbClr val="FFFF00"/>
                </a:solidFill>
                <a:latin typeface="+mn-lt"/>
              </a:rPr>
              <a:t>gördüğü 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zarar</a:t>
            </a:r>
            <a:r>
              <a:rPr lang="tr-TR" sz="2800" b="1" i="1" dirty="0" err="1" smtClean="0">
                <a:solidFill>
                  <a:srgbClr val="FFFF00"/>
                </a:solidFill>
                <a:latin typeface="+mn-lt"/>
              </a:rPr>
              <a:t>lar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ı </a:t>
            </a:r>
            <a:r>
              <a:rPr lang="tr-TR" sz="2800" b="1" i="1" dirty="0" smtClean="0">
                <a:solidFill>
                  <a:srgbClr val="FFFF00"/>
                </a:solidFill>
                <a:latin typeface="+mn-lt"/>
              </a:rPr>
              <a:t>fark etmesi 	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zaman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alabilir. 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Zarar</a:t>
            </a:r>
            <a:r>
              <a:rPr lang="tr-TR" sz="2800" b="1" i="1" dirty="0" err="1" smtClean="0">
                <a:solidFill>
                  <a:srgbClr val="FFFF00"/>
                </a:solidFill>
                <a:latin typeface="+mn-lt"/>
              </a:rPr>
              <a:t>ları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tr-TR" sz="2800" b="1" i="1" dirty="0" smtClean="0">
                <a:solidFill>
                  <a:srgbClr val="FFFF00"/>
                </a:solidFill>
                <a:latin typeface="+mn-lt"/>
              </a:rPr>
              <a:t>tespit ettiği 	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safhaya </a:t>
            </a:r>
            <a:r>
              <a:rPr lang="tr-TR" sz="2800" b="1" i="1" dirty="0" smtClean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geldiğinde </a:t>
            </a:r>
            <a:r>
              <a:rPr lang="tr-TR" sz="2800" b="1" i="1" dirty="0" smtClean="0">
                <a:solidFill>
                  <a:srgbClr val="FFFF00"/>
                </a:solidFill>
                <a:latin typeface="+mn-lt"/>
              </a:rPr>
              <a:t>ise 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hiç</a:t>
            </a:r>
            <a:r>
              <a:rPr lang="tr-TR" sz="2800" b="1" i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kullanmamış duruma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geri </a:t>
            </a:r>
            <a:r>
              <a:rPr lang="tr-TR" sz="2800" b="1" i="1" dirty="0" smtClean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dön</a:t>
            </a:r>
            <a:r>
              <a:rPr lang="tr-TR" sz="2800" b="1" i="1" dirty="0" err="1" smtClean="0">
                <a:solidFill>
                  <a:srgbClr val="FFFF00"/>
                </a:solidFill>
                <a:latin typeface="+mn-lt"/>
              </a:rPr>
              <a:t>ül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mesi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mümkün 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değildir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772405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486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Alkol Hakkında Yanlış Bilinenler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 smtClean="0">
                <a:solidFill>
                  <a:srgbClr val="FFFF00"/>
                </a:solidFill>
                <a:latin typeface="+mn-lt"/>
              </a:rPr>
              <a:t>Yanlış</a:t>
            </a:r>
            <a:endParaRPr lang="tr-TR" sz="2800" b="1" dirty="0" smtClean="0">
              <a:solidFill>
                <a:srgbClr val="FFFF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Alkolün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zararı kullanan kişiyedir.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i-FI" sz="2800" b="1" dirty="0">
              <a:solidFill>
                <a:srgbClr val="FFFF00"/>
              </a:solidFill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 smtClean="0">
                <a:solidFill>
                  <a:srgbClr val="FFFF00"/>
                </a:solidFill>
                <a:latin typeface="+mn-lt"/>
              </a:rPr>
              <a:t>Doğru</a:t>
            </a:r>
            <a:endParaRPr lang="tr-TR" sz="2800" b="1" dirty="0" smtClean="0">
              <a:solidFill>
                <a:srgbClr val="FFFF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 smtClean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Alkol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kullanımının zararını tüm toplum 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yüklenir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. </a:t>
            </a:r>
            <a:r>
              <a:rPr lang="tr-TR" sz="2800" b="1" i="1" dirty="0" smtClean="0">
                <a:solidFill>
                  <a:srgbClr val="FFFF00"/>
                </a:solidFill>
                <a:latin typeface="+mn-lt"/>
              </a:rPr>
              <a:t>	Kullanan, 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çevresi için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risk oluşturur. Ailesi 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de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uzun </a:t>
            </a:r>
            <a:r>
              <a:rPr lang="tr-TR" sz="2800" b="1" i="1" dirty="0" smtClean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süreli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tedavisini 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madd</a:t>
            </a:r>
            <a:r>
              <a:rPr lang="tr-TR" sz="2800" b="1" i="1" dirty="0" smtClean="0">
                <a:solidFill>
                  <a:srgbClr val="FFFF00"/>
                </a:solidFill>
                <a:latin typeface="+mn-lt"/>
              </a:rPr>
              <a:t>î-</a:t>
            </a:r>
            <a:r>
              <a:rPr lang="fi-FI" sz="2800" b="1" i="1" dirty="0" smtClean="0">
                <a:solidFill>
                  <a:srgbClr val="FFFF00"/>
                </a:solidFill>
                <a:latin typeface="+mn-lt"/>
              </a:rPr>
              <a:t>manevi üstlen</a:t>
            </a:r>
            <a:r>
              <a:rPr lang="tr-TR" sz="2800" b="1" i="1" dirty="0" err="1" smtClean="0">
                <a:solidFill>
                  <a:srgbClr val="FFFF00"/>
                </a:solidFill>
                <a:latin typeface="+mn-lt"/>
              </a:rPr>
              <a:t>mek</a:t>
            </a:r>
            <a:r>
              <a:rPr lang="tr-TR" sz="2800" b="1" i="1" dirty="0" smtClean="0">
                <a:solidFill>
                  <a:srgbClr val="FFFF00"/>
                </a:solidFill>
                <a:latin typeface="+mn-lt"/>
              </a:rPr>
              <a:t> zorunda 	kalır.</a:t>
            </a:r>
            <a:endParaRPr lang="fi-FI" sz="2800" b="1" i="1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440732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486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Alkol Hakkında Yanlış Bilinenler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 smtClean="0">
                <a:latin typeface="+mn-lt"/>
              </a:rPr>
              <a:t>Yanlış</a:t>
            </a:r>
            <a:endParaRPr lang="tr-TR" sz="2800" b="1" dirty="0" smtClean="0"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 smtClean="0">
                <a:latin typeface="+mn-lt"/>
              </a:rPr>
              <a:t>	</a:t>
            </a:r>
            <a:r>
              <a:rPr lang="fi-FI" sz="2800" b="1" i="1" dirty="0" smtClean="0">
                <a:latin typeface="+mn-lt"/>
              </a:rPr>
              <a:t>Alkolü </a:t>
            </a:r>
            <a:r>
              <a:rPr lang="fi-FI" sz="2800" b="1" i="1" dirty="0">
                <a:latin typeface="+mn-lt"/>
              </a:rPr>
              <a:t>erkek adamlar ve özgür kızlar içer.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fi-FI" sz="2800" b="1" dirty="0"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 smtClean="0">
                <a:latin typeface="+mn-lt"/>
              </a:rPr>
              <a:t>Doğru</a:t>
            </a:r>
            <a:endParaRPr lang="tr-TR" sz="2800" b="1" dirty="0" smtClean="0"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 smtClean="0">
                <a:latin typeface="+mn-lt"/>
              </a:rPr>
              <a:t>	«</a:t>
            </a:r>
            <a:r>
              <a:rPr lang="fi-FI" sz="2800" b="1" i="1" dirty="0" smtClean="0">
                <a:latin typeface="+mn-lt"/>
              </a:rPr>
              <a:t>Erkek adam</a:t>
            </a:r>
            <a:r>
              <a:rPr lang="tr-TR" sz="2800" b="1" i="1" dirty="0" smtClean="0">
                <a:latin typeface="+mn-lt"/>
              </a:rPr>
              <a:t>»</a:t>
            </a:r>
            <a:r>
              <a:rPr lang="fi-FI" sz="2800" b="1" i="1" dirty="0" smtClean="0">
                <a:latin typeface="+mn-lt"/>
              </a:rPr>
              <a:t>lar </a:t>
            </a:r>
            <a:r>
              <a:rPr lang="fi-FI" sz="2800" b="1" i="1" dirty="0">
                <a:latin typeface="+mn-lt"/>
              </a:rPr>
              <a:t>ve </a:t>
            </a:r>
            <a:r>
              <a:rPr lang="fi-FI" sz="2800" b="1" i="1" dirty="0" smtClean="0">
                <a:latin typeface="+mn-lt"/>
              </a:rPr>
              <a:t>gerçek</a:t>
            </a:r>
            <a:r>
              <a:rPr lang="tr-TR" sz="2800" b="1" i="1" dirty="0" smtClean="0">
                <a:latin typeface="+mn-lt"/>
              </a:rPr>
              <a:t> anlamda «</a:t>
            </a:r>
            <a:r>
              <a:rPr lang="fi-FI" sz="2800" b="1" i="1" dirty="0" smtClean="0">
                <a:latin typeface="+mn-lt"/>
              </a:rPr>
              <a:t>özgür kız</a:t>
            </a:r>
            <a:r>
              <a:rPr lang="tr-TR" sz="2800" b="1" i="1" dirty="0" smtClean="0">
                <a:latin typeface="+mn-lt"/>
              </a:rPr>
              <a:t>»</a:t>
            </a:r>
            <a:r>
              <a:rPr lang="fi-FI" sz="2800" b="1" i="1" dirty="0" smtClean="0">
                <a:latin typeface="+mn-lt"/>
              </a:rPr>
              <a:t>lar</a:t>
            </a:r>
            <a:r>
              <a:rPr lang="tr-TR" sz="2800" b="1" i="1" dirty="0" smtClean="0">
                <a:latin typeface="+mn-lt"/>
              </a:rPr>
              <a:t>,</a:t>
            </a:r>
            <a:r>
              <a:rPr lang="fi-FI" sz="2800" b="1" i="1" dirty="0" smtClean="0">
                <a:latin typeface="+mn-lt"/>
              </a:rPr>
              <a:t> </a:t>
            </a:r>
            <a:r>
              <a:rPr lang="tr-TR" sz="2800" b="1" i="1" dirty="0" smtClean="0">
                <a:latin typeface="+mn-lt"/>
              </a:rPr>
              <a:t>	</a:t>
            </a:r>
            <a:r>
              <a:rPr lang="fi-FI" sz="2800" b="1" i="1" dirty="0" smtClean="0">
                <a:latin typeface="+mn-lt"/>
              </a:rPr>
              <a:t>zararlı </a:t>
            </a:r>
            <a:r>
              <a:rPr lang="fi-FI" sz="2800" b="1" i="1" dirty="0">
                <a:latin typeface="+mn-lt"/>
              </a:rPr>
              <a:t>maddelere </a:t>
            </a:r>
            <a:r>
              <a:rPr lang="tr-TR" sz="2800" b="1" i="1" dirty="0" smtClean="0">
                <a:latin typeface="+mn-lt"/>
              </a:rPr>
              <a:t>«</a:t>
            </a:r>
            <a:r>
              <a:rPr lang="fi-FI" sz="2800" b="1" i="1" dirty="0" smtClean="0">
                <a:latin typeface="+mn-lt"/>
              </a:rPr>
              <a:t>HAYIR</a:t>
            </a:r>
            <a:r>
              <a:rPr lang="tr-TR" sz="2800" b="1" i="1" dirty="0" smtClean="0">
                <a:latin typeface="+mn-lt"/>
              </a:rPr>
              <a:t>! YÜZ BİN KERE HAYIR!»</a:t>
            </a:r>
            <a:r>
              <a:rPr lang="fi-FI" sz="2800" b="1" i="1" dirty="0" smtClean="0">
                <a:latin typeface="+mn-lt"/>
              </a:rPr>
              <a:t> </a:t>
            </a:r>
            <a:r>
              <a:rPr lang="tr-TR" sz="2800" b="1" i="1" dirty="0" smtClean="0">
                <a:latin typeface="+mn-lt"/>
              </a:rPr>
              <a:t>	</a:t>
            </a:r>
            <a:r>
              <a:rPr lang="fi-FI" sz="2800" b="1" i="1" dirty="0" smtClean="0">
                <a:latin typeface="+mn-lt"/>
              </a:rPr>
              <a:t>demeyi </a:t>
            </a:r>
            <a:r>
              <a:rPr lang="fi-FI" sz="2800" b="1" i="1" dirty="0">
                <a:latin typeface="+mn-lt"/>
              </a:rPr>
              <a:t>becerebilenlerdir. 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915234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486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Alkol Hakkında Yanlış Bilinenler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 smtClean="0">
                <a:solidFill>
                  <a:srgbClr val="FFC000"/>
                </a:solidFill>
                <a:latin typeface="+mn-lt"/>
              </a:rPr>
              <a:t>Yanlış</a:t>
            </a:r>
            <a:endParaRPr lang="tr-TR" sz="2800" b="1" dirty="0" smtClean="0">
              <a:solidFill>
                <a:srgbClr val="FFC0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>
                <a:solidFill>
                  <a:srgbClr val="FFC000"/>
                </a:solidFill>
                <a:latin typeface="+mn-lt"/>
              </a:rPr>
              <a:t>	</a:t>
            </a:r>
            <a:r>
              <a:rPr lang="fi-FI" sz="2800" b="1" i="1" dirty="0" smtClean="0">
                <a:solidFill>
                  <a:srgbClr val="FFC000"/>
                </a:solidFill>
                <a:latin typeface="+mn-lt"/>
              </a:rPr>
              <a:t>Alkol </a:t>
            </a:r>
            <a:r>
              <a:rPr lang="fi-FI" sz="2800" b="1" i="1" dirty="0">
                <a:solidFill>
                  <a:srgbClr val="FFC000"/>
                </a:solidFill>
                <a:latin typeface="+mn-lt"/>
              </a:rPr>
              <a:t>güçlendirir.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i-FI" sz="2800" b="1" dirty="0">
              <a:solidFill>
                <a:srgbClr val="FFC000"/>
              </a:solidFill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 smtClean="0">
                <a:solidFill>
                  <a:srgbClr val="FFC000"/>
                </a:solidFill>
                <a:latin typeface="+mn-lt"/>
              </a:rPr>
              <a:t>Doğru</a:t>
            </a:r>
            <a:endParaRPr lang="tr-TR" sz="2800" b="1" dirty="0" smtClean="0">
              <a:solidFill>
                <a:srgbClr val="FFC0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 smtClean="0">
                <a:solidFill>
                  <a:srgbClr val="FFC000"/>
                </a:solidFill>
                <a:latin typeface="+mn-lt"/>
              </a:rPr>
              <a:t>	</a:t>
            </a:r>
            <a:r>
              <a:rPr lang="fi-FI" sz="2800" b="1" i="1" dirty="0" smtClean="0">
                <a:solidFill>
                  <a:srgbClr val="FFC000"/>
                </a:solidFill>
                <a:latin typeface="+mn-lt"/>
              </a:rPr>
              <a:t>Alkol</a:t>
            </a:r>
            <a:r>
              <a:rPr lang="fi-FI" sz="2800" b="1" i="1" dirty="0">
                <a:solidFill>
                  <a:srgbClr val="FFC000"/>
                </a:solidFill>
                <a:latin typeface="+mn-lt"/>
              </a:rPr>
              <a:t>, aksine güçsüzleştirir. Yaşam kalitesini düşürür. </a:t>
            </a:r>
            <a:r>
              <a:rPr lang="tr-TR" sz="2800" b="1" i="1" dirty="0" smtClean="0">
                <a:solidFill>
                  <a:srgbClr val="FFC000"/>
                </a:solidFill>
                <a:latin typeface="+mn-lt"/>
              </a:rPr>
              <a:t>	</a:t>
            </a:r>
            <a:r>
              <a:rPr lang="fi-FI" sz="2800" b="1" i="1" dirty="0" smtClean="0">
                <a:solidFill>
                  <a:srgbClr val="FFC000"/>
                </a:solidFill>
                <a:latin typeface="+mn-lt"/>
              </a:rPr>
              <a:t>Beyn</a:t>
            </a:r>
            <a:r>
              <a:rPr lang="tr-TR" sz="2800" b="1" i="1" dirty="0" smtClean="0">
                <a:solidFill>
                  <a:srgbClr val="FFC000"/>
                </a:solidFill>
                <a:latin typeface="+mn-lt"/>
              </a:rPr>
              <a:t>in vücut üzerindeki </a:t>
            </a:r>
            <a:r>
              <a:rPr lang="fi-FI" sz="2800" b="1" i="1" dirty="0" smtClean="0">
                <a:solidFill>
                  <a:srgbClr val="FFC000"/>
                </a:solidFill>
                <a:latin typeface="+mn-lt"/>
              </a:rPr>
              <a:t>kontrolü</a:t>
            </a:r>
            <a:r>
              <a:rPr lang="tr-TR" sz="2800" b="1" i="1" dirty="0" smtClean="0">
                <a:solidFill>
                  <a:srgbClr val="FFC000"/>
                </a:solidFill>
                <a:latin typeface="+mn-lt"/>
              </a:rPr>
              <a:t>nü </a:t>
            </a:r>
            <a:r>
              <a:rPr lang="fi-FI" sz="2800" b="1" i="1" dirty="0" smtClean="0">
                <a:solidFill>
                  <a:srgbClr val="FFC000"/>
                </a:solidFill>
                <a:latin typeface="+mn-lt"/>
              </a:rPr>
              <a:t>kaybe</a:t>
            </a:r>
            <a:r>
              <a:rPr lang="tr-TR" sz="2800" b="1" i="1" dirty="0" err="1" smtClean="0">
                <a:solidFill>
                  <a:srgbClr val="FFC000"/>
                </a:solidFill>
                <a:latin typeface="+mn-lt"/>
              </a:rPr>
              <a:t>ttirir</a:t>
            </a:r>
            <a:r>
              <a:rPr lang="fi-FI" sz="2800" b="1" i="1" dirty="0" smtClean="0">
                <a:solidFill>
                  <a:srgbClr val="FFC000"/>
                </a:solidFill>
                <a:latin typeface="+mn-lt"/>
              </a:rPr>
              <a:t>, </a:t>
            </a:r>
            <a:r>
              <a:rPr lang="tr-TR" sz="2800" b="1" i="1" dirty="0" smtClean="0">
                <a:solidFill>
                  <a:srgbClr val="FFC000"/>
                </a:solidFill>
                <a:latin typeface="+mn-lt"/>
              </a:rPr>
              <a:t>	</a:t>
            </a:r>
            <a:r>
              <a:rPr lang="fi-FI" sz="2800" b="1" i="1" dirty="0" smtClean="0">
                <a:solidFill>
                  <a:srgbClr val="FFC000"/>
                </a:solidFill>
                <a:latin typeface="+mn-lt"/>
              </a:rPr>
              <a:t>sarhoşluk oluş</a:t>
            </a:r>
            <a:r>
              <a:rPr lang="tr-TR" sz="2800" b="1" i="1" dirty="0" smtClean="0">
                <a:solidFill>
                  <a:srgbClr val="FFC000"/>
                </a:solidFill>
                <a:latin typeface="+mn-lt"/>
              </a:rPr>
              <a:t>tur</a:t>
            </a:r>
            <a:r>
              <a:rPr lang="fi-FI" sz="2800" b="1" i="1" dirty="0" smtClean="0">
                <a:solidFill>
                  <a:srgbClr val="FFC000"/>
                </a:solidFill>
                <a:latin typeface="+mn-lt"/>
              </a:rPr>
              <a:t>ur</a:t>
            </a:r>
            <a:r>
              <a:rPr lang="fi-FI" sz="2800" b="1" i="1" dirty="0">
                <a:solidFill>
                  <a:srgbClr val="FFC000"/>
                </a:solidFill>
                <a:latin typeface="+mn-lt"/>
              </a:rPr>
              <a:t>. 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949007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7021" y="1810559"/>
            <a:ext cx="87875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FFC000"/>
                </a:solidFill>
                <a:latin typeface="+mn-lt"/>
              </a:rPr>
              <a:t>ÇAĞIMIZIN TEMEL İKİLEMİ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818125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93902" y="395288"/>
            <a:ext cx="4176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Popüler Kültüre Göre…</a:t>
            </a:r>
            <a:endParaRPr lang="tr-TR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latin typeface="+mn-lt"/>
              </a:rPr>
              <a:t>E</a:t>
            </a:r>
            <a:r>
              <a:rPr lang="fi-FI" sz="2800" b="1" dirty="0">
                <a:latin typeface="+mn-lt"/>
              </a:rPr>
              <a:t>ğlenme temel bir </a:t>
            </a:r>
            <a:r>
              <a:rPr lang="fi-FI" sz="2800" b="1" dirty="0" smtClean="0">
                <a:latin typeface="+mn-lt"/>
              </a:rPr>
              <a:t>ihtiyaç</a:t>
            </a:r>
            <a:r>
              <a:rPr lang="tr-TR" sz="2800" b="1" dirty="0" smtClean="0">
                <a:latin typeface="+mn-lt"/>
              </a:rPr>
              <a:t>…</a:t>
            </a:r>
            <a:endParaRPr lang="fi-FI" sz="2800" b="1" dirty="0"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latin typeface="+mn-lt"/>
              </a:rPr>
              <a:t>A</a:t>
            </a:r>
            <a:r>
              <a:rPr lang="fi-FI" sz="2800" b="1" dirty="0">
                <a:latin typeface="+mn-lt"/>
              </a:rPr>
              <a:t>lkol eğlencenin vazgeçilmez bir </a:t>
            </a:r>
            <a:r>
              <a:rPr lang="fi-FI" sz="2800" b="1" dirty="0" smtClean="0">
                <a:latin typeface="+mn-lt"/>
              </a:rPr>
              <a:t>parçası</a:t>
            </a:r>
            <a:r>
              <a:rPr lang="tr-TR" sz="2800" b="1" dirty="0" smtClean="0">
                <a:latin typeface="+mn-lt"/>
              </a:rPr>
              <a:t>…</a:t>
            </a:r>
            <a:endParaRPr lang="fi-FI" sz="2800" b="1" dirty="0">
              <a:latin typeface="+mn-lt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6407" y="4071942"/>
            <a:ext cx="878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l-PL" sz="2800" b="1" dirty="0">
                <a:solidFill>
                  <a:srgbClr val="FFC000"/>
                </a:solidFill>
                <a:latin typeface="+mn-lt"/>
              </a:rPr>
              <a:t>Bağımlı </a:t>
            </a:r>
            <a:r>
              <a:rPr lang="pl-PL" sz="2800" b="1" dirty="0" smtClean="0">
                <a:solidFill>
                  <a:srgbClr val="FFC000"/>
                </a:solidFill>
                <a:latin typeface="+mn-lt"/>
              </a:rPr>
              <a:t>h</a:t>
            </a:r>
            <a:r>
              <a:rPr lang="tr-TR" sz="2800" b="1" dirty="0" smtClean="0">
                <a:solidFill>
                  <a:srgbClr val="FFC000"/>
                </a:solidFill>
                <a:latin typeface="+mn-lt"/>
              </a:rPr>
              <a:t>â</a:t>
            </a:r>
            <a:r>
              <a:rPr lang="pl-PL" sz="2800" b="1" dirty="0" smtClean="0">
                <a:solidFill>
                  <a:srgbClr val="FFC000"/>
                </a:solidFill>
                <a:latin typeface="+mn-lt"/>
              </a:rPr>
              <a:t>le gel</a:t>
            </a:r>
            <a:r>
              <a:rPr lang="tr-TR" sz="2800" b="1" dirty="0" smtClean="0">
                <a:solidFill>
                  <a:srgbClr val="FFC000"/>
                </a:solidFill>
                <a:latin typeface="+mn-lt"/>
              </a:rPr>
              <a:t>in</a:t>
            </a:r>
            <a:r>
              <a:rPr lang="pl-PL" sz="2800" b="1" dirty="0" smtClean="0">
                <a:solidFill>
                  <a:srgbClr val="FFC000"/>
                </a:solidFill>
                <a:latin typeface="+mn-lt"/>
              </a:rPr>
              <a:t>mediği </a:t>
            </a:r>
            <a:r>
              <a:rPr lang="pl-PL" sz="2800" b="1" dirty="0">
                <a:solidFill>
                  <a:srgbClr val="FFC000"/>
                </a:solidFill>
                <a:latin typeface="+mn-lt"/>
              </a:rPr>
              <a:t>sürece içmek </a:t>
            </a:r>
            <a:r>
              <a:rPr lang="pl-PL" sz="2800" b="1" dirty="0" smtClean="0">
                <a:solidFill>
                  <a:srgbClr val="FFC000"/>
                </a:solidFill>
                <a:latin typeface="+mn-lt"/>
              </a:rPr>
              <a:t>doğal</a:t>
            </a:r>
            <a:r>
              <a:rPr lang="tr-TR" sz="2800" b="1" dirty="0" smtClean="0">
                <a:solidFill>
                  <a:srgbClr val="FFC000"/>
                </a:solidFill>
                <a:latin typeface="+mn-lt"/>
              </a:rPr>
              <a:t>…</a:t>
            </a:r>
            <a:endParaRPr lang="pl-PL" sz="28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3963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/>
          </p:cNvSpPr>
          <p:nvPr>
            <p:ph type="title"/>
          </p:nvPr>
        </p:nvSpPr>
        <p:spPr>
          <a:xfrm>
            <a:off x="1187450" y="404813"/>
            <a:ext cx="7467600" cy="796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Başlama Nedenleri</a:t>
            </a:r>
          </a:p>
        </p:txBody>
      </p:sp>
      <p:sp>
        <p:nvSpPr>
          <p:cNvPr id="12291" name="Rectangle 5"/>
          <p:cNvSpPr>
            <a:spLocks noGrp="1"/>
          </p:cNvSpPr>
          <p:nvPr>
            <p:ph type="body" idx="1"/>
          </p:nvPr>
        </p:nvSpPr>
        <p:spPr>
          <a:xfrm>
            <a:off x="4284663" y="1268413"/>
            <a:ext cx="4475162" cy="4873625"/>
          </a:xfrm>
        </p:spPr>
        <p:txBody>
          <a:bodyPr/>
          <a:lstStyle/>
          <a:p>
            <a:pPr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Merak</a:t>
            </a:r>
          </a:p>
          <a:p>
            <a:pPr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Arkadaş baskısı</a:t>
            </a:r>
          </a:p>
          <a:p>
            <a:pPr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Sorunlarına çözüm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aramak ve uzaklaşmak</a:t>
            </a:r>
          </a:p>
          <a:p>
            <a:pPr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Farklı gözükmek</a:t>
            </a:r>
          </a:p>
          <a:p>
            <a:pPr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Beğeni toplamak</a:t>
            </a:r>
          </a:p>
          <a:p>
            <a:pPr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Bir gruba ait olmak</a:t>
            </a:r>
          </a:p>
          <a:p>
            <a:pPr eaLnBrk="1" hangingPunct="1"/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Eğlenmek</a:t>
            </a:r>
          </a:p>
          <a:p>
            <a:pPr eaLnBrk="1" hangingPunct="1"/>
            <a:endParaRPr lang="tr-TR" sz="2800" dirty="0" smtClean="0">
              <a:solidFill>
                <a:srgbClr val="A8286B"/>
              </a:solidFill>
              <a:latin typeface="Arial" charset="0"/>
            </a:endParaRPr>
          </a:p>
        </p:txBody>
      </p:sp>
      <p:pic>
        <p:nvPicPr>
          <p:cNvPr id="12292" name="Picture 7" descr="sigarayahy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557338"/>
            <a:ext cx="27797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42844" y="357166"/>
            <a:ext cx="36407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 smtClean="0">
                <a:latin typeface="Calibri" panose="020F0502020204030204" pitchFamily="34" charset="0"/>
              </a:rPr>
              <a:t>Oysa Gerçek Şudur:</a:t>
            </a:r>
            <a:endParaRPr lang="tr-TR" sz="28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021" y="1844824"/>
            <a:ext cx="8787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tr-TR" sz="5400" b="1" dirty="0" smtClean="0">
                <a:solidFill>
                  <a:srgbClr val="FFC000"/>
                </a:solidFill>
                <a:latin typeface="+mn-lt"/>
              </a:rPr>
              <a:t>ALKOL KULLANANLARIN BİR KISMI MUTLAKA ALKOLİK OLACAKTIR!</a:t>
            </a:r>
            <a:endParaRPr lang="pl-PL" sz="5400" b="1" dirty="0">
              <a:solidFill>
                <a:srgbClr val="FFC000"/>
              </a:solidFill>
              <a:latin typeface="+mn-lt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664798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58073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Bir Önleme Stratejisi Yaklaşımı…</a:t>
            </a:r>
            <a:endParaRPr lang="tr-TR" sz="28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021" y="1243013"/>
            <a:ext cx="8787593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 smtClean="0">
                <a:latin typeface="+mn-lt"/>
              </a:rPr>
              <a:t>ÖZ BİLİNÇ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 smtClean="0">
                <a:latin typeface="+mn-lt"/>
              </a:rPr>
              <a:t>ÖZ YÖNETİM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 smtClean="0">
                <a:latin typeface="+mn-lt"/>
              </a:rPr>
              <a:t>SOSYAL BİLİNÇ</a:t>
            </a:r>
            <a:endParaRPr lang="tr-TR" sz="2800" b="1" dirty="0">
              <a:latin typeface="+mn-lt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  <a:endParaRPr lang="tr-TR" sz="16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060443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 rot="155168">
            <a:off x="2702511" y="1471325"/>
            <a:ext cx="5888252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2400" b="1" dirty="0" smtClean="0">
                <a:ln w="9525">
                  <a:noFill/>
                  <a:prstDash val="solid"/>
                </a:ln>
              </a:rPr>
              <a:t>Kullanmanız için yapılacak ısrarlar karşısında</a:t>
            </a:r>
          </a:p>
          <a:p>
            <a:pPr>
              <a:spcAft>
                <a:spcPts val="0"/>
              </a:spcAft>
            </a:pPr>
            <a:r>
              <a:rPr lang="tr-TR" sz="2400" b="1" dirty="0">
                <a:ln w="9525">
                  <a:noFill/>
                  <a:prstDash val="solid"/>
                </a:ln>
              </a:rPr>
              <a:t>ı</a:t>
            </a:r>
            <a:r>
              <a:rPr lang="tr-TR" sz="2400" b="1" dirty="0" smtClean="0">
                <a:ln w="9525">
                  <a:noFill/>
                  <a:prstDash val="solid"/>
                </a:ln>
              </a:rPr>
              <a:t>srarla «Hayır!» deyiniz.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7" y="510183"/>
            <a:ext cx="5112567" cy="3067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67" y="3284984"/>
            <a:ext cx="4620867" cy="2864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74017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  <a:noFill/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0000"/>
                </a:solidFill>
                <a:latin typeface="Arial" charset="0"/>
              </a:rPr>
              <a:t>SİGARA</a:t>
            </a:r>
          </a:p>
        </p:txBody>
      </p:sp>
      <p:sp>
        <p:nvSpPr>
          <p:cNvPr id="13315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14684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b="1" dirty="0" smtClean="0">
                <a:solidFill>
                  <a:srgbClr val="0066FF"/>
                </a:solidFill>
              </a:rPr>
              <a:t>		</a:t>
            </a:r>
            <a:r>
              <a:rPr lang="tr-TR" sz="2800" b="1" u="sng" dirty="0" smtClean="0">
                <a:solidFill>
                  <a:schemeClr val="bg1"/>
                </a:solidFill>
                <a:latin typeface="Arial" charset="0"/>
              </a:rPr>
              <a:t>Zehirli</a:t>
            </a:r>
            <a:r>
              <a:rPr lang="tr-TR" sz="2800" b="1" dirty="0" smtClean="0">
                <a:solidFill>
                  <a:schemeClr val="bg1"/>
                </a:solidFill>
                <a:latin typeface="Arial" charset="0"/>
              </a:rPr>
              <a:t> bir bitki olan tütünün ince bir kağıt içine sıkıştırılarak sarılmış halidir.</a:t>
            </a:r>
          </a:p>
        </p:txBody>
      </p:sp>
      <p:pic>
        <p:nvPicPr>
          <p:cNvPr id="13316" name="Picture 3" descr="npo00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1663"/>
            <a:ext cx="2514600" cy="229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7" name="Picture 6" descr="npo000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141663"/>
            <a:ext cx="2362200" cy="222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8" name="Picture 8" descr="Resim3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2997200"/>
            <a:ext cx="2514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PubCross"/>
          <p:cNvSpPr>
            <a:spLocks noEditPoints="1" noChangeArrowheads="1"/>
          </p:cNvSpPr>
          <p:nvPr/>
        </p:nvSpPr>
        <p:spPr bwMode="auto">
          <a:xfrm>
            <a:off x="2484438" y="5157788"/>
            <a:ext cx="1143000" cy="1219200"/>
          </a:xfrm>
          <a:custGeom>
            <a:avLst/>
            <a:gdLst>
              <a:gd name="T0" fmla="*/ 1600299219 w 21600"/>
              <a:gd name="T1" fmla="*/ 0 h 21600"/>
              <a:gd name="T2" fmla="*/ 0 w 21600"/>
              <a:gd name="T3" fmla="*/ 1942170529 h 21600"/>
              <a:gd name="T4" fmla="*/ 1600299219 w 21600"/>
              <a:gd name="T5" fmla="*/ 2147483647 h 21600"/>
              <a:gd name="T6" fmla="*/ 2147483647 w 21600"/>
              <a:gd name="T7" fmla="*/ 1942170529 h 21600"/>
              <a:gd name="T8" fmla="*/ 0 60000 65536"/>
              <a:gd name="T9" fmla="*/ 0 60000 65536"/>
              <a:gd name="T10" fmla="*/ 0 60000 65536"/>
              <a:gd name="T11" fmla="*/ 0 60000 65536"/>
              <a:gd name="T12" fmla="*/ 8370 w 21600"/>
              <a:gd name="T13" fmla="*/ 9000 h 21600"/>
              <a:gd name="T14" fmla="*/ 13230 w 21600"/>
              <a:gd name="T15" fmla="*/ 12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370" y="0"/>
                </a:moveTo>
                <a:lnTo>
                  <a:pt x="8370" y="9000"/>
                </a:lnTo>
                <a:lnTo>
                  <a:pt x="0" y="9000"/>
                </a:lnTo>
                <a:lnTo>
                  <a:pt x="0" y="12600"/>
                </a:lnTo>
                <a:lnTo>
                  <a:pt x="8370" y="12600"/>
                </a:lnTo>
                <a:lnTo>
                  <a:pt x="8370" y="21600"/>
                </a:lnTo>
                <a:lnTo>
                  <a:pt x="13230" y="21600"/>
                </a:lnTo>
                <a:lnTo>
                  <a:pt x="13230" y="12600"/>
                </a:lnTo>
                <a:lnTo>
                  <a:pt x="21600" y="12600"/>
                </a:lnTo>
                <a:lnTo>
                  <a:pt x="21600" y="9000"/>
                </a:lnTo>
                <a:lnTo>
                  <a:pt x="13230" y="9000"/>
                </a:lnTo>
                <a:lnTo>
                  <a:pt x="13230" y="0"/>
                </a:lnTo>
                <a:lnTo>
                  <a:pt x="837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3320" name="AutoShape 10"/>
          <p:cNvSpPr>
            <a:spLocks noChangeArrowheads="1"/>
          </p:cNvSpPr>
          <p:nvPr/>
        </p:nvSpPr>
        <p:spPr bwMode="auto">
          <a:xfrm>
            <a:off x="5435600" y="5445125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6877050" y="566102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ÖLÜM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3924300" y="5734050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/>
              <a:t> </a:t>
            </a: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ZEHİR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539750" y="5661025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KAĞIT-TÜTÜN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  <a:noFill/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0000"/>
                </a:solidFill>
                <a:latin typeface="Arial" charset="0"/>
              </a:rPr>
              <a:t>SİGARA</a:t>
            </a:r>
          </a:p>
        </p:txBody>
      </p:sp>
      <p:sp>
        <p:nvSpPr>
          <p:cNvPr id="13315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14684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b="1" dirty="0" smtClean="0">
                <a:solidFill>
                  <a:srgbClr val="0066FF"/>
                </a:solidFill>
              </a:rPr>
              <a:t>		</a:t>
            </a:r>
            <a:r>
              <a:rPr lang="tr-TR" sz="2800" b="1" u="sng" dirty="0" smtClean="0">
                <a:solidFill>
                  <a:schemeClr val="bg1"/>
                </a:solidFill>
                <a:latin typeface="Arial" charset="0"/>
              </a:rPr>
              <a:t>Zehirli</a:t>
            </a:r>
            <a:r>
              <a:rPr lang="tr-TR" sz="2800" b="1" dirty="0" smtClean="0">
                <a:solidFill>
                  <a:schemeClr val="bg1"/>
                </a:solidFill>
                <a:latin typeface="Arial" charset="0"/>
              </a:rPr>
              <a:t> bir bitki olan tütünün ince bir kağıt içine sıkıştırılarak sarılmış halidir.</a:t>
            </a:r>
          </a:p>
        </p:txBody>
      </p:sp>
      <p:pic>
        <p:nvPicPr>
          <p:cNvPr id="13316" name="Picture 3" descr="npo00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1663"/>
            <a:ext cx="2514600" cy="229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7" name="Picture 6" descr="npo000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141663"/>
            <a:ext cx="2362200" cy="222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8" name="Picture 8" descr="Resim3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2997200"/>
            <a:ext cx="2514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PubCross"/>
          <p:cNvSpPr>
            <a:spLocks noEditPoints="1" noChangeArrowheads="1"/>
          </p:cNvSpPr>
          <p:nvPr/>
        </p:nvSpPr>
        <p:spPr bwMode="auto">
          <a:xfrm>
            <a:off x="2484438" y="5157788"/>
            <a:ext cx="1143000" cy="1219200"/>
          </a:xfrm>
          <a:custGeom>
            <a:avLst/>
            <a:gdLst>
              <a:gd name="T0" fmla="*/ 1600299219 w 21600"/>
              <a:gd name="T1" fmla="*/ 0 h 21600"/>
              <a:gd name="T2" fmla="*/ 0 w 21600"/>
              <a:gd name="T3" fmla="*/ 1942170529 h 21600"/>
              <a:gd name="T4" fmla="*/ 1600299219 w 21600"/>
              <a:gd name="T5" fmla="*/ 2147483647 h 21600"/>
              <a:gd name="T6" fmla="*/ 2147483647 w 21600"/>
              <a:gd name="T7" fmla="*/ 1942170529 h 21600"/>
              <a:gd name="T8" fmla="*/ 0 60000 65536"/>
              <a:gd name="T9" fmla="*/ 0 60000 65536"/>
              <a:gd name="T10" fmla="*/ 0 60000 65536"/>
              <a:gd name="T11" fmla="*/ 0 60000 65536"/>
              <a:gd name="T12" fmla="*/ 8370 w 21600"/>
              <a:gd name="T13" fmla="*/ 9000 h 21600"/>
              <a:gd name="T14" fmla="*/ 13230 w 21600"/>
              <a:gd name="T15" fmla="*/ 12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370" y="0"/>
                </a:moveTo>
                <a:lnTo>
                  <a:pt x="8370" y="9000"/>
                </a:lnTo>
                <a:lnTo>
                  <a:pt x="0" y="9000"/>
                </a:lnTo>
                <a:lnTo>
                  <a:pt x="0" y="12600"/>
                </a:lnTo>
                <a:lnTo>
                  <a:pt x="8370" y="12600"/>
                </a:lnTo>
                <a:lnTo>
                  <a:pt x="8370" y="21600"/>
                </a:lnTo>
                <a:lnTo>
                  <a:pt x="13230" y="21600"/>
                </a:lnTo>
                <a:lnTo>
                  <a:pt x="13230" y="12600"/>
                </a:lnTo>
                <a:lnTo>
                  <a:pt x="21600" y="12600"/>
                </a:lnTo>
                <a:lnTo>
                  <a:pt x="21600" y="9000"/>
                </a:lnTo>
                <a:lnTo>
                  <a:pt x="13230" y="9000"/>
                </a:lnTo>
                <a:lnTo>
                  <a:pt x="13230" y="0"/>
                </a:lnTo>
                <a:lnTo>
                  <a:pt x="837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3320" name="AutoShape 10"/>
          <p:cNvSpPr>
            <a:spLocks noChangeArrowheads="1"/>
          </p:cNvSpPr>
          <p:nvPr/>
        </p:nvSpPr>
        <p:spPr bwMode="auto">
          <a:xfrm>
            <a:off x="5435600" y="5445125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6877050" y="566102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ÖLÜM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3924300" y="5734050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/>
              <a:t> </a:t>
            </a: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ZEHİR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539750" y="5661025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KAĞIT-TÜTÜN</a:t>
            </a:r>
          </a:p>
        </p:txBody>
      </p:sp>
      <p:pic>
        <p:nvPicPr>
          <p:cNvPr id="12" name="Picture 2" descr="F:\İMAM HATİP\sigara yeni\hkmgy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</TotalTime>
  <Words>2622</Words>
  <Application>Microsoft Office PowerPoint</Application>
  <PresentationFormat>Ekran Gösterisi (4:3)</PresentationFormat>
  <Paragraphs>479</Paragraphs>
  <Slides>73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73</vt:i4>
      </vt:variant>
    </vt:vector>
  </HeadingPairs>
  <TitlesOfParts>
    <vt:vector size="76" baseType="lpstr">
      <vt:lpstr>Akış</vt:lpstr>
      <vt:lpstr>Klip</vt:lpstr>
      <vt:lpstr>Clip</vt:lpstr>
      <vt:lpstr>      BU SEMİNERDE NELER  PAYLAŞACAĞIZ?  </vt:lpstr>
      <vt:lpstr>SAĞLIĞA ZARARLI ALIŞKANLIKLAR</vt:lpstr>
      <vt:lpstr> BAĞIMLILIK</vt:lpstr>
      <vt:lpstr>KİM FARKEDER DEMEYELİM</vt:lpstr>
      <vt:lpstr>Bağımlılığın Oluşumu</vt:lpstr>
      <vt:lpstr>Bağımlı Kimdir?</vt:lpstr>
      <vt:lpstr>Başlama Nedenleri</vt:lpstr>
      <vt:lpstr>SİGARA</vt:lpstr>
      <vt:lpstr>SİGARA</vt:lpstr>
      <vt:lpstr>SİGARANIN İÇİNDEKİ  MADDELER</vt:lpstr>
      <vt:lpstr>SİGARANIN SAĞLIĞA  ETKİLERİ</vt:lpstr>
      <vt:lpstr>Slayt 12</vt:lpstr>
      <vt:lpstr>Pasif İçicilik</vt:lpstr>
      <vt:lpstr>Slayt 14</vt:lpstr>
      <vt:lpstr>SİGARAYI BIRAKMAK İÇİN ÖNERİLER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 1. Bireysel Faktörler </vt:lpstr>
      <vt:lpstr>Slayt 57</vt:lpstr>
      <vt:lpstr> 3. Aile Faktörü </vt:lpstr>
      <vt:lpstr> 4. Okul Faktörü </vt:lpstr>
      <vt:lpstr> 5. Çevresel Faktörler 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</vt:vector>
  </TitlesOfParts>
  <Company>By NeC ® 2010 | Katilimsiz.Com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qem</dc:creator>
  <cp:lastModifiedBy>hulya</cp:lastModifiedBy>
  <cp:revision>35</cp:revision>
  <dcterms:created xsi:type="dcterms:W3CDTF">2015-04-05T10:34:54Z</dcterms:created>
  <dcterms:modified xsi:type="dcterms:W3CDTF">2015-10-19T20:31:43Z</dcterms:modified>
</cp:coreProperties>
</file>